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5"/>
  </p:notesMasterIdLst>
  <p:sldIdLst>
    <p:sldId id="262" r:id="rId3"/>
    <p:sldId id="323" r:id="rId4"/>
    <p:sldId id="306" r:id="rId5"/>
    <p:sldId id="325" r:id="rId6"/>
    <p:sldId id="694" r:id="rId7"/>
    <p:sldId id="696" r:id="rId8"/>
    <p:sldId id="702" r:id="rId9"/>
    <p:sldId id="701" r:id="rId10"/>
    <p:sldId id="703" r:id="rId11"/>
    <p:sldId id="695" r:id="rId12"/>
    <p:sldId id="327" r:id="rId13"/>
    <p:sldId id="70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07E77-9443-4A75-98D6-F186C4BAB746}" type="datetimeFigureOut">
              <a:rPr lang="ru-RU" smtClean="0"/>
              <a:t>19.11.2025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D3184-8741-4BC8-A142-005F50A89D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277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C4D24-A2C6-0B45-9E5C-510D466382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41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C4D24-A2C6-0B45-9E5C-510D466382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54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C4D24-A2C6-0B45-9E5C-510D466382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22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C4D24-A2C6-0B45-9E5C-510D466382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77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C4D24-A2C6-0B45-9E5C-510D466382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56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C4D24-A2C6-0B45-9E5C-510D466382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080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C4D24-A2C6-0B45-9E5C-510D466382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98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E8D878A-F7FE-1C5E-65E6-B5B7B95A9B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9848" y="2693095"/>
            <a:ext cx="4076891" cy="4183709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211" y="1557293"/>
            <a:ext cx="7090775" cy="3152493"/>
          </a:xfrm>
          <a:prstGeom prst="rect">
            <a:avLst/>
          </a:prstGeom>
        </p:spPr>
        <p:txBody>
          <a:bodyPr/>
          <a:lstStyle>
            <a:lvl1pPr>
              <a:defRPr sz="80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EF9913F-DFB7-21C5-47C8-FF24EA41FB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4" y="5812077"/>
            <a:ext cx="3128071" cy="56967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BF709D59-0E25-0113-4718-A93C88A368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70334" y="5812077"/>
            <a:ext cx="2254229" cy="56967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3049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1557293"/>
            <a:ext cx="7090775" cy="2373023"/>
          </a:xfrm>
          <a:prstGeom prst="rect">
            <a:avLst/>
          </a:prstGeom>
        </p:spPr>
        <p:txBody>
          <a:bodyPr/>
          <a:lstStyle>
            <a:lvl1pPr>
              <a:defRPr sz="54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ДЛИННЫЙ ЗАГОЛОВОК ПРЕЗЕНТАЦИИ РАЗМЕРОМ В 3-4 СТРОКИ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E63F7-838D-1DE0-5226-97A526202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829" y="5720284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8C77332-544D-C3A2-8159-C66004C93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829" y="6098656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Должность спикера</a:t>
            </a:r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9FA01418-3A19-0B4B-1119-805601467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828" y="4010249"/>
            <a:ext cx="7098241" cy="802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Подзаголовок для более детального пояснения темы или добавления контекста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9D39FF-965A-41A9-35BA-CBD4A141DC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733"/>
          <a:stretch/>
        </p:blipFill>
        <p:spPr>
          <a:xfrm>
            <a:off x="5678906" y="2457450"/>
            <a:ext cx="6513094" cy="44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1557293"/>
            <a:ext cx="7090775" cy="2373023"/>
          </a:xfrm>
          <a:prstGeom prst="rect">
            <a:avLst/>
          </a:prstGeom>
        </p:spPr>
        <p:txBody>
          <a:bodyPr/>
          <a:lstStyle>
            <a:lvl1pPr>
              <a:defRPr sz="54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ДЛИННЫЙ ЗАГОЛОВОК ПРЕЗЕНТАЦИИ РАЗМЕРОМ В 3-4 СТРОКИ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E63F7-838D-1DE0-5226-97A526202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829" y="5720284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8C77332-544D-C3A2-8159-C66004C93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829" y="6098656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Должность спикера</a:t>
            </a:r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9FA01418-3A19-0B4B-1119-805601467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828" y="4010249"/>
            <a:ext cx="7098241" cy="802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Подзаголовок для более детального пояснения темы или добавления контекста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A74416-6436-DC51-A047-20F72CF18F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2772" y="1001028"/>
            <a:ext cx="3994483" cy="585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67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1557293"/>
            <a:ext cx="7090775" cy="2373023"/>
          </a:xfrm>
          <a:prstGeom prst="rect">
            <a:avLst/>
          </a:prstGeom>
        </p:spPr>
        <p:txBody>
          <a:bodyPr/>
          <a:lstStyle>
            <a:lvl1pPr>
              <a:defRPr sz="54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ДЛИННЫЙ ЗАГОЛОВОК ПРЕЗЕНТАЦИИ РАЗМЕРОМ В 3-4 СТРОКИ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E63F7-838D-1DE0-5226-97A526202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829" y="5720284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8C77332-544D-C3A2-8159-C66004C93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829" y="6098656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Должность спикера</a:t>
            </a:r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9FA01418-3A19-0B4B-1119-805601467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828" y="4010249"/>
            <a:ext cx="7098241" cy="802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Подзаголовок для более детального пояснения темы или добавления контекста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1938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6" y="1477084"/>
            <a:ext cx="5637734" cy="3704518"/>
          </a:xfrm>
          <a:prstGeom prst="rect">
            <a:avLst/>
          </a:prstGeom>
        </p:spPr>
        <p:txBody>
          <a:bodyPr/>
          <a:lstStyle>
            <a:lvl1pPr>
              <a:defRPr sz="54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ПРЕЗЕНТАЦИИ, СОВМЕСТНО С КОНТЕКСТНЫМ ИЗОБРАЖЕНИЕМ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DB84DC93-72CF-3811-A42B-C53AF84BCA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632" y="0"/>
            <a:ext cx="5855368" cy="685800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Fact Compressed Bold" panose="020B0403040504020204" pitchFamily="34" charset="0"/>
                <a:ea typeface="Fact Compressed Bold" panose="020B0403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ВСТАВЬТЕ ИЗОБРАЖЕНИЕ</a:t>
            </a:r>
          </a:p>
        </p:txBody>
      </p:sp>
      <p:sp>
        <p:nvSpPr>
          <p:cNvPr id="8" name="Текст 21">
            <a:extLst>
              <a:ext uri="{FF2B5EF4-FFF2-40B4-BE49-F238E27FC236}">
                <a16:creationId xmlns:a16="http://schemas.microsoft.com/office/drawing/2014/main" id="{7F81D595-EA90-DED6-ADDC-003613CDB2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4" y="5812077"/>
            <a:ext cx="3128071" cy="56967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9" name="Текст 21">
            <a:extLst>
              <a:ext uri="{FF2B5EF4-FFF2-40B4-BE49-F238E27FC236}">
                <a16:creationId xmlns:a16="http://schemas.microsoft.com/office/drawing/2014/main" id="{23E3171A-A65F-A036-EA93-49FA6AD770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70334" y="5812077"/>
            <a:ext cx="2254229" cy="56967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405789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6" y="1477084"/>
            <a:ext cx="5637734" cy="3704518"/>
          </a:xfrm>
          <a:prstGeom prst="rect">
            <a:avLst/>
          </a:prstGeom>
        </p:spPr>
        <p:txBody>
          <a:bodyPr/>
          <a:lstStyle>
            <a:lvl1pPr>
              <a:defRPr sz="54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ПРЕЗЕНТАЦИИ, СОВМЕСТНО С КОНТЕКСТНЫМ ИЗОБРАЖЕНИЕМ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E63F7-838D-1DE0-5226-97A526202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829" y="5720284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8C77332-544D-C3A2-8159-C66004C93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829" y="6098656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Должность спикера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DB84DC93-72CF-3811-A42B-C53AF84BCA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6632" y="0"/>
            <a:ext cx="5855368" cy="685800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Fact Compressed Bold" panose="020B0403040504020204" pitchFamily="34" charset="0"/>
                <a:ea typeface="Fact Compressed Bold" panose="020B0403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ВСТАВЬТЕ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46275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на бел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9">
            <a:extLst>
              <a:ext uri="{FF2B5EF4-FFF2-40B4-BE49-F238E27FC236}">
                <a16:creationId xmlns:a16="http://schemas.microsoft.com/office/drawing/2014/main" id="{CB87ADED-9094-411D-57E0-5596E4BD2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476250"/>
            <a:ext cx="11318279" cy="1193523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ОБРАЗЕЦ ЗАГОЛОВКА СЛАЙДА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05AC3-E309-41F4-CF21-5A8A9AEE919E}"/>
              </a:ext>
            </a:extLst>
          </p:cNvPr>
          <p:cNvSpPr txBox="1"/>
          <p:nvPr userDrawn="1"/>
        </p:nvSpPr>
        <p:spPr>
          <a:xfrm>
            <a:off x="11702125" y="109954"/>
            <a:ext cx="385435" cy="272415"/>
          </a:xfrm>
          <a:prstGeom prst="roundRect">
            <a:avLst>
              <a:gd name="adj" fmla="val 16667"/>
            </a:avLst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algn="ctr"/>
            <a:fld id="{4AD57FFC-0534-464B-9E74-FFC259E46F65}" type="slidenum">
              <a:rPr lang="ru-RU" sz="1000" b="0" i="0" smtClean="0">
                <a:latin typeface="X5 Sans" panose="020B0403020203020204" pitchFamily="34" charset="0"/>
                <a:ea typeface="X5 Sans" panose="020B0403020203020204" pitchFamily="34" charset="0"/>
              </a:rPr>
              <a:pPr algn="ctr"/>
              <a:t>‹#›</a:t>
            </a:fld>
            <a:endParaRPr lang="ru-RU" sz="1000" b="0" i="0" dirty="0">
              <a:latin typeface="X5 Sans" panose="020B0403020203020204" pitchFamily="34" charset="0"/>
              <a:ea typeface="X5 Sans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303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на бел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9">
            <a:extLst>
              <a:ext uri="{FF2B5EF4-FFF2-40B4-BE49-F238E27FC236}">
                <a16:creationId xmlns:a16="http://schemas.microsoft.com/office/drawing/2014/main" id="{CB87ADED-9094-411D-57E0-5596E4BD2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476250"/>
            <a:ext cx="11318279" cy="607483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СЛАЙД СОДЕРЖАНИЯ С ИЛЛЮСТРАЦИЕЙ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3F6D77B1-54F6-240E-B0E0-AA039E999B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296" y="1653476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8E1EA846-8BC2-0034-7B3A-48CA067242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562" y="1653476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833C6E58-759C-221D-314D-7B61F97690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96" y="2247527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0553F0-3F2C-5F07-33F1-4909278D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562" y="2247527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E04AC3B3-D7FC-6840-B3AB-E8B75603AF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296" y="283203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026C6A12-320E-0951-C270-AE7837F936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8562" y="283203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4CE1E8F7-77CE-7051-C2A1-78C8FF66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96" y="3426084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546DB56C-AD68-FEAE-A0F4-5452534D1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8562" y="3426084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AB9F82C4-F3F6-F513-E7A6-59ED301B83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4296" y="3991562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9A70815A-C80D-028F-9A8C-4F4E03474E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562" y="3991562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68207E8A-1D96-FF69-6176-2DDDF42032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4296" y="458561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0332DBCC-9618-95B8-8CD2-5712A8309D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562" y="458561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3F4574EB-92F6-393F-BD1E-9FB0D2C7D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296" y="5170119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53242A36-9E64-2260-D4EA-65BF94106F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562" y="5170119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76B52692-5F0E-7DCA-F24F-EB2D680E8B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4296" y="5764170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11FA1DAC-DE91-BED8-8A9F-7CCF6A92BCC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8562" y="5764170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7B98E5D-CD28-E23A-525F-BC80819E99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74" b="12231"/>
          <a:stretch>
            <a:fillRect/>
          </a:stretch>
        </p:blipFill>
        <p:spPr>
          <a:xfrm rot="576714">
            <a:off x="7663830" y="2849751"/>
            <a:ext cx="4799901" cy="4471379"/>
          </a:xfrm>
          <a:custGeom>
            <a:avLst/>
            <a:gdLst>
              <a:gd name="connsiteX0" fmla="*/ 0 w 5322413"/>
              <a:gd name="connsiteY0" fmla="*/ 0 h 4958128"/>
              <a:gd name="connsiteX1" fmla="*/ 4635395 w 5322413"/>
              <a:gd name="connsiteY1" fmla="*/ 0 h 4958128"/>
              <a:gd name="connsiteX2" fmla="*/ 5322413 w 5322413"/>
              <a:gd name="connsiteY2" fmla="*/ 4056772 h 4958128"/>
              <a:gd name="connsiteX3" fmla="*/ 0 w 5322413"/>
              <a:gd name="connsiteY3" fmla="*/ 4958128 h 495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2413" h="4958128">
                <a:moveTo>
                  <a:pt x="0" y="0"/>
                </a:moveTo>
                <a:lnTo>
                  <a:pt x="4635395" y="0"/>
                </a:lnTo>
                <a:lnTo>
                  <a:pt x="5322413" y="4056772"/>
                </a:lnTo>
                <a:lnTo>
                  <a:pt x="0" y="4958128"/>
                </a:lnTo>
                <a:close/>
              </a:path>
            </a:pathLst>
          </a:cu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3E9C2E52-280C-C3B7-C8DA-8CA4FABBF6C1}"/>
              </a:ext>
            </a:extLst>
          </p:cNvPr>
          <p:cNvSpPr/>
          <p:nvPr userDrawn="1"/>
        </p:nvSpPr>
        <p:spPr>
          <a:xfrm>
            <a:off x="9082578" y="1866070"/>
            <a:ext cx="350520" cy="3505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3B0BAF8-057F-80CA-4804-FE70CD105402}"/>
              </a:ext>
            </a:extLst>
          </p:cNvPr>
          <p:cNvSpPr/>
          <p:nvPr userDrawn="1"/>
        </p:nvSpPr>
        <p:spPr>
          <a:xfrm>
            <a:off x="9570258" y="1866070"/>
            <a:ext cx="350520" cy="35052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F1D26956-EBA7-0F86-B7A4-00E678D1EABF}"/>
              </a:ext>
            </a:extLst>
          </p:cNvPr>
          <p:cNvSpPr/>
          <p:nvPr userDrawn="1"/>
        </p:nvSpPr>
        <p:spPr>
          <a:xfrm>
            <a:off x="10073178" y="1866070"/>
            <a:ext cx="350520" cy="350520"/>
          </a:xfrm>
          <a:prstGeom prst="ellipse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237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на бел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9">
            <a:extLst>
              <a:ext uri="{FF2B5EF4-FFF2-40B4-BE49-F238E27FC236}">
                <a16:creationId xmlns:a16="http://schemas.microsoft.com/office/drawing/2014/main" id="{CB87ADED-9094-411D-57E0-5596E4BD2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6" y="476250"/>
            <a:ext cx="5461074" cy="92774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СЛАЙД СОДЕРЖАНИЯ С ИЗОБРАЖЕНИЕМ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3F6D77B1-54F6-240E-B0E0-AA039E999B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296" y="1653476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8E1EA846-8BC2-0034-7B3A-48CA067242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562" y="1653476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833C6E58-759C-221D-314D-7B61F97690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96" y="2247527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0553F0-3F2C-5F07-33F1-4909278D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562" y="2247527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E04AC3B3-D7FC-6840-B3AB-E8B75603AF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296" y="283203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026C6A12-320E-0951-C270-AE7837F936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8562" y="283203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4CE1E8F7-77CE-7051-C2A1-78C8FF66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96" y="3426084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546DB56C-AD68-FEAE-A0F4-5452534D1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8562" y="3426084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AB9F82C4-F3F6-F513-E7A6-59ED301B83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4296" y="3991562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9A70815A-C80D-028F-9A8C-4F4E03474E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562" y="3991562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68207E8A-1D96-FF69-6176-2DDDF42032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4296" y="458561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0332DBCC-9618-95B8-8CD2-5712A8309D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562" y="458561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3F4574EB-92F6-393F-BD1E-9FB0D2C7D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296" y="5170119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53242A36-9E64-2260-D4EA-65BF94106F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562" y="5170119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76B52692-5F0E-7DCA-F24F-EB2D680E8B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4296" y="5764170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11FA1DAC-DE91-BED8-8A9F-7CCF6A92BCC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8562" y="5764170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" name="Рисунок 5">
            <a:extLst>
              <a:ext uri="{FF2B5EF4-FFF2-40B4-BE49-F238E27FC236}">
                <a16:creationId xmlns:a16="http://schemas.microsoft.com/office/drawing/2014/main" id="{F37F1BE8-B438-EF98-261A-0977F50BEC1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36632" y="0"/>
            <a:ext cx="5855368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Fact Compressed Bold" panose="020B0403040504020204" pitchFamily="34" charset="0"/>
                <a:ea typeface="Fact Compressed Bold" panose="020B0403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ВСТАВЬТЕ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81295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на бел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9">
            <a:extLst>
              <a:ext uri="{FF2B5EF4-FFF2-40B4-BE49-F238E27FC236}">
                <a16:creationId xmlns:a16="http://schemas.microsoft.com/office/drawing/2014/main" id="{CB87ADED-9094-411D-57E0-5596E4BD2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476250"/>
            <a:ext cx="11318279" cy="607483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СЛАЙД СОДЕРЖАНИЯ В ДВЕ КОЛОНКИ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3F6D77B1-54F6-240E-B0E0-AA039E999B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296" y="1653476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8E1EA846-8BC2-0034-7B3A-48CA067242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562" y="1653476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833C6E58-759C-221D-314D-7B61F97690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96" y="2247527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0553F0-3F2C-5F07-33F1-4909278D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562" y="2247527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E04AC3B3-D7FC-6840-B3AB-E8B75603AF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296" y="283203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026C6A12-320E-0951-C270-AE7837F936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8562" y="283203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4CE1E8F7-77CE-7051-C2A1-78C8FF66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96" y="3426084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546DB56C-AD68-FEAE-A0F4-5452534D1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8562" y="3426084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AB9F82C4-F3F6-F513-E7A6-59ED301B83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4296" y="3991562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9A70815A-C80D-028F-9A8C-4F4E03474E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562" y="3991562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68207E8A-1D96-FF69-6176-2DDDF42032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4296" y="458561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0332DBCC-9618-95B8-8CD2-5712A8309D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562" y="458561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3F4574EB-92F6-393F-BD1E-9FB0D2C7D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296" y="5170119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53242A36-9E64-2260-D4EA-65BF94106F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562" y="5170119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76B52692-5F0E-7DCA-F24F-EB2D680E8B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4296" y="5764170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11FA1DAC-DE91-BED8-8A9F-7CCF6A92BCC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8562" y="5764170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6705626B-5713-E28E-A34D-165460E28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72689" y="1653476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2C59F365-0217-009D-0581-AC2B7DFD0BF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6955" y="1653476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31DC7518-1DF6-FE61-165C-89D61972495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72689" y="2247527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" name="Текст 11">
            <a:extLst>
              <a:ext uri="{FF2B5EF4-FFF2-40B4-BE49-F238E27FC236}">
                <a16:creationId xmlns:a16="http://schemas.microsoft.com/office/drawing/2014/main" id="{9D1BEC7E-E1E2-2FA7-0906-F50ABFAC10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6955" y="2247527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7BBF27AF-F656-F49D-DB10-00B61EDF74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689" y="283203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8" name="Текст 11">
            <a:extLst>
              <a:ext uri="{FF2B5EF4-FFF2-40B4-BE49-F238E27FC236}">
                <a16:creationId xmlns:a16="http://schemas.microsoft.com/office/drawing/2014/main" id="{DAE3A6FE-2B28-0308-618E-A57E9F7253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6955" y="283203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661EC486-BC6C-820F-EF61-179732A0B7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72689" y="3426084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871C4C55-8C73-A41F-F9FD-3A1EB3569F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6955" y="3426084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C3C3F73D-3B2E-82C1-A076-C2709C31B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72689" y="3991562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48E625AA-9BA5-D58E-7488-98BD2A8EE3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66955" y="3991562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9" name="Текст 11">
            <a:extLst>
              <a:ext uri="{FF2B5EF4-FFF2-40B4-BE49-F238E27FC236}">
                <a16:creationId xmlns:a16="http://schemas.microsoft.com/office/drawing/2014/main" id="{1EFAE0DB-85A1-6C0B-EAE0-5248DC19DF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72689" y="458561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AE8F0F97-1AA8-3E27-98AC-3A4A033B78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66955" y="458561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47776025-2640-FF2F-FB50-5EC0477A06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2689" y="5170119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2" name="Текст 11">
            <a:extLst>
              <a:ext uri="{FF2B5EF4-FFF2-40B4-BE49-F238E27FC236}">
                <a16:creationId xmlns:a16="http://schemas.microsoft.com/office/drawing/2014/main" id="{B4258900-B644-ADAF-EABA-54D39F9A502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66955" y="5170119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33" name="Текст 11">
            <a:extLst>
              <a:ext uri="{FF2B5EF4-FFF2-40B4-BE49-F238E27FC236}">
                <a16:creationId xmlns:a16="http://schemas.microsoft.com/office/drawing/2014/main" id="{9C4EFE38-6E5E-04CF-C651-19ABB42CF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72689" y="5764170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2FC20FAA-A25D-9D92-3B1F-660D3AC0B4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66955" y="5764170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51927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на желтом фон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9">
            <a:extLst>
              <a:ext uri="{FF2B5EF4-FFF2-40B4-BE49-F238E27FC236}">
                <a16:creationId xmlns:a16="http://schemas.microsoft.com/office/drawing/2014/main" id="{32A1BF3A-33BC-B171-C162-9AD604C5B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476250"/>
            <a:ext cx="11318279" cy="607483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СЛАЙД СОДЕРЖАНИЯ С ИЛЛЮСТРАЦИЕЙ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07591034-58E7-0916-3D4C-E2EAD44803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296" y="1653476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D9D737D-5912-5949-7137-5C005B4BDB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562" y="1653476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6" name="Текст 11">
            <a:extLst>
              <a:ext uri="{FF2B5EF4-FFF2-40B4-BE49-F238E27FC236}">
                <a16:creationId xmlns:a16="http://schemas.microsoft.com/office/drawing/2014/main" id="{CD1A7BC0-B79A-9316-8EF1-322CBC68E6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96" y="2247527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A78845D-F52F-A6DD-EE15-9382D412EA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562" y="2247527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8" name="Текст 11">
            <a:extLst>
              <a:ext uri="{FF2B5EF4-FFF2-40B4-BE49-F238E27FC236}">
                <a16:creationId xmlns:a16="http://schemas.microsoft.com/office/drawing/2014/main" id="{0C3F7760-0657-7BA1-1836-18578B1695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296" y="283203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4F000B7C-EDAF-A1A5-E03B-0884298F9A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8562" y="283203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E6E00BAD-213E-065D-2E2D-7D296E08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96" y="3426084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1877DCD-43E2-229F-C6F2-314F1FD7E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8562" y="3426084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E2AD5B46-0BBE-B5C7-4272-97124A3E24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4296" y="3991562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E06C0AEB-220E-B46F-7B92-167335276E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562" y="3991562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EEE73D2D-0519-5230-3909-220E142D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4296" y="458561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7D3F56ED-13A2-5D6D-62E4-25F296346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562" y="458561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54EA9E5-D1AF-D133-B997-2A774A5D44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296" y="5170119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70A42EFB-DF61-A89D-01CF-BF5DCF0A05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562" y="5170119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BAD76E4-D948-B6A3-AE9C-124B13B226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4296" y="5764170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A108520D-DDFB-86F5-CA08-C929E01556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8562" y="5764170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52B340B-5D3A-5C1F-1652-165F44DC1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7694" y="2103120"/>
            <a:ext cx="475488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7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211" y="1557293"/>
            <a:ext cx="7090775" cy="3152493"/>
          </a:xfrm>
          <a:prstGeom prst="rect">
            <a:avLst/>
          </a:prstGeom>
        </p:spPr>
        <p:txBody>
          <a:bodyPr/>
          <a:lstStyle>
            <a:lvl1pPr>
              <a:defRPr sz="80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EF9913F-DFB7-21C5-47C8-FF24EA41FB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4" y="5812077"/>
            <a:ext cx="3128071" cy="56967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BF709D59-0E25-0113-4718-A93C88A368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70334" y="5812077"/>
            <a:ext cx="2254229" cy="56967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0F94BD-DACF-57F4-F967-CB6A32550A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6150" y="1171074"/>
            <a:ext cx="3146426" cy="56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на желтом фон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9">
            <a:extLst>
              <a:ext uri="{FF2B5EF4-FFF2-40B4-BE49-F238E27FC236}">
                <a16:creationId xmlns:a16="http://schemas.microsoft.com/office/drawing/2014/main" id="{32A1BF3A-33BC-B171-C162-9AD604C5B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6" y="476250"/>
            <a:ext cx="5430772" cy="92774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СЛАЙД СОДЕРЖАНИЯ С ИЗОБРАЖЕНИЕМ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07591034-58E7-0916-3D4C-E2EAD44803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296" y="1653476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D9D737D-5912-5949-7137-5C005B4BDB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562" y="1653476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6" name="Текст 11">
            <a:extLst>
              <a:ext uri="{FF2B5EF4-FFF2-40B4-BE49-F238E27FC236}">
                <a16:creationId xmlns:a16="http://schemas.microsoft.com/office/drawing/2014/main" id="{CD1A7BC0-B79A-9316-8EF1-322CBC68E6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96" y="2247527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A78845D-F52F-A6DD-EE15-9382D412EA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562" y="2247527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8" name="Текст 11">
            <a:extLst>
              <a:ext uri="{FF2B5EF4-FFF2-40B4-BE49-F238E27FC236}">
                <a16:creationId xmlns:a16="http://schemas.microsoft.com/office/drawing/2014/main" id="{0C3F7760-0657-7BA1-1836-18578B1695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296" y="283203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4F000B7C-EDAF-A1A5-E03B-0884298F9A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8562" y="283203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E6E00BAD-213E-065D-2E2D-7D296E08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96" y="3426084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1877DCD-43E2-229F-C6F2-314F1FD7E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8562" y="3426084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E2AD5B46-0BBE-B5C7-4272-97124A3E24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4296" y="3991562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E06C0AEB-220E-B46F-7B92-167335276E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562" y="3991562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EEE73D2D-0519-5230-3909-220E142D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4296" y="458561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7D3F56ED-13A2-5D6D-62E4-25F296346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562" y="458561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54EA9E5-D1AF-D133-B997-2A774A5D44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296" y="5170119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70A42EFB-DF61-A89D-01CF-BF5DCF0A05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562" y="5170119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BAD76E4-D948-B6A3-AE9C-124B13B226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4296" y="5764170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A108520D-DDFB-86F5-CA08-C929E01556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8562" y="5764170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4" name="Рисунок 5">
            <a:extLst>
              <a:ext uri="{FF2B5EF4-FFF2-40B4-BE49-F238E27FC236}">
                <a16:creationId xmlns:a16="http://schemas.microsoft.com/office/drawing/2014/main" id="{0AE34B3A-9CEE-E31B-A7F8-7017BC9D8D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36632" y="0"/>
            <a:ext cx="5855368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Fact Compressed Bold" panose="020B0403040504020204" pitchFamily="34" charset="0"/>
                <a:ea typeface="Fact Compressed Bold" panose="020B0403040504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ВСТАВЬТЕ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17349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на желтом фон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9">
            <a:extLst>
              <a:ext uri="{FF2B5EF4-FFF2-40B4-BE49-F238E27FC236}">
                <a16:creationId xmlns:a16="http://schemas.microsoft.com/office/drawing/2014/main" id="{32A1BF3A-33BC-B171-C162-9AD604C5B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476250"/>
            <a:ext cx="11318279" cy="607483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СЛАЙД СОДЕРЖАНИЯ В ДВЕ КОЛОНКИ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07591034-58E7-0916-3D4C-E2EAD44803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296" y="1653476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D9D737D-5912-5949-7137-5C005B4BDB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562" y="1653476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6" name="Текст 11">
            <a:extLst>
              <a:ext uri="{FF2B5EF4-FFF2-40B4-BE49-F238E27FC236}">
                <a16:creationId xmlns:a16="http://schemas.microsoft.com/office/drawing/2014/main" id="{CD1A7BC0-B79A-9316-8EF1-322CBC68E6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96" y="2247527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A78845D-F52F-A6DD-EE15-9382D412EA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562" y="2247527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8" name="Текст 11">
            <a:extLst>
              <a:ext uri="{FF2B5EF4-FFF2-40B4-BE49-F238E27FC236}">
                <a16:creationId xmlns:a16="http://schemas.microsoft.com/office/drawing/2014/main" id="{0C3F7760-0657-7BA1-1836-18578B1695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296" y="283203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4F000B7C-EDAF-A1A5-E03B-0884298F9A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8562" y="283203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E6E00BAD-213E-065D-2E2D-7D296E08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96" y="3426084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1877DCD-43E2-229F-C6F2-314F1FD7E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8562" y="3426084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E2AD5B46-0BBE-B5C7-4272-97124A3E24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4296" y="3991562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E06C0AEB-220E-B46F-7B92-167335276E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562" y="3991562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EEE73D2D-0519-5230-3909-220E142D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4296" y="458561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7D3F56ED-13A2-5D6D-62E4-25F296346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562" y="458561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54EA9E5-D1AF-D133-B997-2A774A5D44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296" y="5170119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70A42EFB-DF61-A89D-01CF-BF5DCF0A05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562" y="5170119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BAD76E4-D948-B6A3-AE9C-124B13B226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4296" y="5764170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A108520D-DDFB-86F5-CA08-C929E01556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8562" y="5764170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4" name="Текст 11">
            <a:extLst>
              <a:ext uri="{FF2B5EF4-FFF2-40B4-BE49-F238E27FC236}">
                <a16:creationId xmlns:a16="http://schemas.microsoft.com/office/drawing/2014/main" id="{80612E44-4241-B497-6123-5343AC172E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89020" y="1653476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47758E28-95D2-803E-7F62-2148611BA1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3286" y="1653476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0591552C-7AAF-8EAA-7829-76C85D15C1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9020" y="2247527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BA6EF3E0-4738-ADF1-D660-84C8859209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3286" y="2247527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38C95A50-528A-DF4E-036E-A2E021AB0A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89020" y="283203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43450471-5187-96E1-05B0-5E70608110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3286" y="283203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DEF32A8-AD03-799D-DE90-3D5E8F37A4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89020" y="3426084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9463153D-022C-4A41-1000-A9BCE8289A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3286" y="3426084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CBF07516-4ED2-00FA-2937-55361F2CC1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89020" y="3991562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331B9BBE-1176-C44C-2FB3-FD3BA4DD9E5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83286" y="3991562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29" name="Текст 11">
            <a:extLst>
              <a:ext uri="{FF2B5EF4-FFF2-40B4-BE49-F238E27FC236}">
                <a16:creationId xmlns:a16="http://schemas.microsoft.com/office/drawing/2014/main" id="{11ECAFD8-A5D7-7E83-FEBA-60C378A2CF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9020" y="4585613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1C041C87-2130-16A5-7CAD-880738279B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83286" y="4585613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DC649378-1AA8-EA2D-1F04-91D88BF835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89020" y="5170119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2" name="Текст 11">
            <a:extLst>
              <a:ext uri="{FF2B5EF4-FFF2-40B4-BE49-F238E27FC236}">
                <a16:creationId xmlns:a16="http://schemas.microsoft.com/office/drawing/2014/main" id="{BC663DF6-5F77-07A2-405F-DE2DFB355CE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83286" y="5170119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  <p:sp>
        <p:nvSpPr>
          <p:cNvPr id="33" name="Текст 11">
            <a:extLst>
              <a:ext uri="{FF2B5EF4-FFF2-40B4-BE49-F238E27FC236}">
                <a16:creationId xmlns:a16="http://schemas.microsoft.com/office/drawing/2014/main" id="{75F00DD9-D885-1596-FA16-1742DB0357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89020" y="5764170"/>
            <a:ext cx="537038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4A04F85D-3152-D136-7A4A-E95B2EB696F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83286" y="5764170"/>
            <a:ext cx="4736505" cy="31600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Название раздела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2876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разделенным фон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6BF227-CF10-F56A-CC78-1DC9E150F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4" name="Заголовок 19">
            <a:extLst>
              <a:ext uri="{FF2B5EF4-FFF2-40B4-BE49-F238E27FC236}">
                <a16:creationId xmlns:a16="http://schemas.microsoft.com/office/drawing/2014/main" id="{CB87ADED-9094-411D-57E0-5596E4BD2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6" y="476250"/>
            <a:ext cx="5630268" cy="1193523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ОБРАЗЕЦ ЗАГОЛОВКА СЛАЙДА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273F3-E72E-0E94-005F-17DB14FC99AD}"/>
              </a:ext>
            </a:extLst>
          </p:cNvPr>
          <p:cNvSpPr txBox="1"/>
          <p:nvPr userDrawn="1"/>
        </p:nvSpPr>
        <p:spPr>
          <a:xfrm>
            <a:off x="11684154" y="92928"/>
            <a:ext cx="421378" cy="306467"/>
          </a:xfrm>
          <a:prstGeom prst="roundRect">
            <a:avLst>
              <a:gd name="adj" fmla="val 16667"/>
            </a:avLst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algn="ctr"/>
            <a:fld id="{4AD57FFC-0534-464B-9E74-FFC259E46F65}" type="slidenum">
              <a:rPr lang="ru-RU" sz="1200" b="0" i="0" smtClean="0">
                <a:latin typeface="X5 Sans" panose="020B0403020203020204" pitchFamily="34" charset="0"/>
                <a:ea typeface="X5 Sans" panose="020B0403020203020204" pitchFamily="34" charset="0"/>
              </a:rPr>
              <a:pPr algn="ctr"/>
              <a:t>‹#›</a:t>
            </a:fld>
            <a:endParaRPr lang="ru-RU" sz="1200" b="0" i="0" dirty="0">
              <a:latin typeface="X5 Sans" panose="020B0403020203020204" pitchFamily="34" charset="0"/>
              <a:ea typeface="X5 Sans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0121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подзаголовок на бел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9">
            <a:extLst>
              <a:ext uri="{FF2B5EF4-FFF2-40B4-BE49-F238E27FC236}">
                <a16:creationId xmlns:a16="http://schemas.microsoft.com/office/drawing/2014/main" id="{CB87ADED-9094-411D-57E0-5596E4BD2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476251"/>
            <a:ext cx="11318279" cy="566738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ОБРАЗЕЦ ЗАГОЛОВКА СЛАЙДА</a:t>
            </a:r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C773EC91-FDC8-95FA-0C93-F61C1A675F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829" y="1042989"/>
            <a:ext cx="11325746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E2CD8-006F-BCFA-ED79-5EFF877291D9}"/>
              </a:ext>
            </a:extLst>
          </p:cNvPr>
          <p:cNvSpPr txBox="1"/>
          <p:nvPr userDrawn="1"/>
        </p:nvSpPr>
        <p:spPr>
          <a:xfrm>
            <a:off x="11684154" y="92928"/>
            <a:ext cx="421378" cy="306467"/>
          </a:xfrm>
          <a:prstGeom prst="roundRect">
            <a:avLst>
              <a:gd name="adj" fmla="val 16667"/>
            </a:avLst>
          </a:prstGeom>
          <a:solidFill>
            <a:schemeClr val="bg2"/>
          </a:solidFill>
        </p:spPr>
        <p:txBody>
          <a:bodyPr wrap="none" rtlCol="0" anchor="ctr">
            <a:spAutoFit/>
          </a:bodyPr>
          <a:lstStyle/>
          <a:p>
            <a:pPr algn="ctr"/>
            <a:fld id="{4AD57FFC-0534-464B-9E74-FFC259E46F65}" type="slidenum">
              <a:rPr lang="ru-RU" sz="1200" b="0" i="0" smtClean="0">
                <a:latin typeface="X5 Sans" panose="020B0403020203020204" pitchFamily="34" charset="0"/>
                <a:ea typeface="X5 Sans" panose="020B0403020203020204" pitchFamily="34" charset="0"/>
              </a:rPr>
              <a:pPr algn="ctr"/>
              <a:t>‹#›</a:t>
            </a:fld>
            <a:endParaRPr lang="ru-RU" sz="1200" b="0" i="0" dirty="0">
              <a:latin typeface="X5 Sans" panose="020B0403020203020204" pitchFamily="34" charset="0"/>
              <a:ea typeface="X5 Sans" panose="020B04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6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211" y="1557293"/>
            <a:ext cx="7090775" cy="3152493"/>
          </a:xfrm>
          <a:prstGeom prst="rect">
            <a:avLst/>
          </a:prstGeom>
        </p:spPr>
        <p:txBody>
          <a:bodyPr/>
          <a:lstStyle>
            <a:lvl1pPr>
              <a:defRPr sz="80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EF9913F-DFB7-21C5-47C8-FF24EA41FB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4" y="5812077"/>
            <a:ext cx="3128071" cy="56967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BF709D59-0E25-0113-4718-A93C88A368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70334" y="5812077"/>
            <a:ext cx="2254229" cy="56967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02A842-7083-8452-0897-9FED05FB5F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9589" y="2358189"/>
            <a:ext cx="4401989" cy="44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211" y="1557293"/>
            <a:ext cx="7090775" cy="3152493"/>
          </a:xfrm>
          <a:prstGeom prst="rect">
            <a:avLst/>
          </a:prstGeom>
        </p:spPr>
        <p:txBody>
          <a:bodyPr/>
          <a:lstStyle>
            <a:lvl1pPr>
              <a:defRPr sz="80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EF9913F-DFB7-21C5-47C8-FF24EA41FB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4" y="5812077"/>
            <a:ext cx="3128071" cy="56967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BF709D59-0E25-0113-4718-A93C88A368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70334" y="5812077"/>
            <a:ext cx="2254229" cy="56967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10891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211" y="1557293"/>
            <a:ext cx="7090775" cy="3152493"/>
          </a:xfrm>
          <a:prstGeom prst="rect">
            <a:avLst/>
          </a:prstGeom>
        </p:spPr>
        <p:txBody>
          <a:bodyPr/>
          <a:lstStyle>
            <a:lvl1pPr>
              <a:defRPr sz="80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E63F7-838D-1DE0-5226-97A526202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829" y="5720284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8C77332-544D-C3A2-8159-C66004C93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829" y="6098656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Должность спикера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BD033F-B8CF-D77A-6975-47E2659D7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895" r="29301" b="27277"/>
          <a:stretch/>
        </p:blipFill>
        <p:spPr>
          <a:xfrm>
            <a:off x="6871171" y="705853"/>
            <a:ext cx="5320829" cy="61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211" y="1557293"/>
            <a:ext cx="7090775" cy="3152493"/>
          </a:xfrm>
          <a:prstGeom prst="rect">
            <a:avLst/>
          </a:prstGeom>
        </p:spPr>
        <p:txBody>
          <a:bodyPr/>
          <a:lstStyle>
            <a:lvl1pPr>
              <a:defRPr sz="80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E63F7-838D-1DE0-5226-97A526202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829" y="5720284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8C77332-544D-C3A2-8159-C66004C93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829" y="6098656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Должность спикера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395BD8-ADFD-C98A-68C3-C300DF68FF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314"/>
          <a:stretch/>
        </p:blipFill>
        <p:spPr>
          <a:xfrm>
            <a:off x="6697444" y="1171073"/>
            <a:ext cx="5494556" cy="57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211" y="1557293"/>
            <a:ext cx="7090775" cy="3152493"/>
          </a:xfrm>
          <a:prstGeom prst="rect">
            <a:avLst/>
          </a:prstGeom>
        </p:spPr>
        <p:txBody>
          <a:bodyPr/>
          <a:lstStyle>
            <a:lvl1pPr>
              <a:defRPr sz="80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E63F7-838D-1DE0-5226-97A526202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829" y="5720284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8C77332-544D-C3A2-8159-C66004C93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829" y="6098656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Должность спикера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A92A9D-7690-64F4-7B80-D8EA8A542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84"/>
          <a:stretch/>
        </p:blipFill>
        <p:spPr>
          <a:xfrm>
            <a:off x="6713123" y="2958186"/>
            <a:ext cx="5478877" cy="38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211" y="1557293"/>
            <a:ext cx="7090775" cy="3152493"/>
          </a:xfrm>
          <a:prstGeom prst="rect">
            <a:avLst/>
          </a:prstGeom>
        </p:spPr>
        <p:txBody>
          <a:bodyPr/>
          <a:lstStyle>
            <a:lvl1pPr>
              <a:defRPr sz="80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E63F7-838D-1DE0-5226-97A526202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829" y="5720284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8C77332-544D-C3A2-8159-C66004C93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829" y="6098656"/>
            <a:ext cx="5637734" cy="362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Должность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373364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B5399D-1E40-72E2-06DC-6D9941B1D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25" y="476250"/>
            <a:ext cx="1963150" cy="431555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9D2B2979-4ADC-339A-FABF-E682F3D35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95" y="1557293"/>
            <a:ext cx="7090775" cy="2373023"/>
          </a:xfrm>
          <a:prstGeom prst="rect">
            <a:avLst/>
          </a:prstGeom>
        </p:spPr>
        <p:txBody>
          <a:bodyPr/>
          <a:lstStyle>
            <a:lvl1pPr>
              <a:defRPr sz="5400" b="1" i="0">
                <a:latin typeface="X5 Sans Medium" panose="020B0503020203020204" pitchFamily="34" charset="0"/>
                <a:ea typeface="X5 Sans Medium" panose="020B0503020203020204" pitchFamily="34" charset="0"/>
              </a:defRPr>
            </a:lvl1pPr>
          </a:lstStyle>
          <a:p>
            <a:r>
              <a:rPr lang="ru-RU" dirty="0"/>
              <a:t>ДЛИННЫЙ ЗАГОЛОВОК ПРЕЗЕНТАЦИИ РАЗМЕРОМ В 3-4 СТРОКИ</a:t>
            </a:r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9FA01418-3A19-0B4B-1119-805601467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828" y="4010249"/>
            <a:ext cx="7098241" cy="802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Подзаголовок для более детального пояснения темы или добавления контекста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A8C5C9-0654-D012-941C-EA0896383B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6442" y="-16042"/>
            <a:ext cx="5181600" cy="5527040"/>
          </a:xfrm>
          <a:prstGeom prst="rect">
            <a:avLst/>
          </a:prstGeom>
        </p:spPr>
      </p:pic>
      <p:sp>
        <p:nvSpPr>
          <p:cNvPr id="8" name="Текст 21">
            <a:extLst>
              <a:ext uri="{FF2B5EF4-FFF2-40B4-BE49-F238E27FC236}">
                <a16:creationId xmlns:a16="http://schemas.microsoft.com/office/drawing/2014/main" id="{DA7175FE-F37F-2E59-714B-F395F449C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4" y="5812077"/>
            <a:ext cx="3128071" cy="56967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9" name="Текст 21">
            <a:extLst>
              <a:ext uri="{FF2B5EF4-FFF2-40B4-BE49-F238E27FC236}">
                <a16:creationId xmlns:a16="http://schemas.microsoft.com/office/drawing/2014/main" id="{0B89E254-8F91-2E83-CC19-44E942FED9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70334" y="5812077"/>
            <a:ext cx="2254229" cy="56967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400" b="1" i="0">
                <a:latin typeface="X5 Sans" panose="020B0403020203020204" pitchFamily="34" charset="0"/>
                <a:ea typeface="X5 Sans" panose="020B0403020203020204" pitchFamily="34" charset="0"/>
              </a:defRPr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8672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23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5" pos="2003">
          <p15:clr>
            <a:srgbClr val="F26B43"/>
          </p15:clr>
        </p15:guide>
        <p15:guide id="6" pos="2094">
          <p15:clr>
            <a:srgbClr val="F26B43"/>
          </p15:clr>
        </p15:guide>
        <p15:guide id="7" pos="3795">
          <p15:clr>
            <a:srgbClr val="F26B43"/>
          </p15:clr>
        </p15:guide>
        <p15:guide id="8" pos="3885">
          <p15:clr>
            <a:srgbClr val="F26B43"/>
          </p15:clr>
        </p15:guide>
        <p15:guide id="9" pos="5586">
          <p15:clr>
            <a:srgbClr val="F26B43"/>
          </p15:clr>
        </p15:guide>
        <p15:guide id="10" pos="567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13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302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4020">
          <p15:clr>
            <a:srgbClr val="F26B43"/>
          </p15:clr>
        </p15:guide>
        <p15:guide id="5" pos="2003">
          <p15:clr>
            <a:srgbClr val="F26B43"/>
          </p15:clr>
        </p15:guide>
        <p15:guide id="6" pos="2094">
          <p15:clr>
            <a:srgbClr val="F26B43"/>
          </p15:clr>
        </p15:guide>
        <p15:guide id="7" pos="3795">
          <p15:clr>
            <a:srgbClr val="F26B43"/>
          </p15:clr>
        </p15:guide>
        <p15:guide id="8" pos="3885">
          <p15:clr>
            <a:srgbClr val="F26B43"/>
          </p15:clr>
        </p15:guide>
        <p15:guide id="9" pos="5586">
          <p15:clr>
            <a:srgbClr val="F26B43"/>
          </p15:clr>
        </p15:guide>
        <p15:guide id="10" pos="56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00996-004D-4DB5-E667-20D7A77D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921279"/>
            <a:ext cx="7090775" cy="1106008"/>
          </a:xfrm>
        </p:spPr>
        <p:txBody>
          <a:bodyPr/>
          <a:lstStyle/>
          <a:p>
            <a:r>
              <a:rPr lang="ru-RU" sz="5000" dirty="0"/>
              <a:t>Портал Развития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A9E4A4-F285-5752-1304-9B63D7D9AF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958" y="3027287"/>
            <a:ext cx="7098241" cy="2149329"/>
          </a:xfrm>
        </p:spPr>
        <p:txBody>
          <a:bodyPr/>
          <a:lstStyle/>
          <a:p>
            <a:r>
              <a:rPr lang="ru-RU" sz="2200" dirty="0"/>
              <a:t>Автоматизация процесса подготовки и согласования документов для утверждения проекта магазина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4302B3-2C1B-CEC0-C45C-7F6F33ED3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Карпенко 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592A9D-951C-2BAC-9198-E190EE07F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Ноябрь, 2025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5CCEF4-D18F-40B5-92D6-3EBDC9200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1151" y="5945704"/>
            <a:ext cx="1521423" cy="4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8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A2332-B668-F354-6873-34BF348E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30" y="98695"/>
            <a:ext cx="6071131" cy="566738"/>
          </a:xfrm>
        </p:spPr>
        <p:txBody>
          <a:bodyPr/>
          <a:lstStyle/>
          <a:p>
            <a:r>
              <a:rPr lang="ru-RU" sz="4000" b="0" dirty="0">
                <a:solidFill>
                  <a:srgbClr val="FF0000"/>
                </a:solidFill>
              </a:rPr>
              <a:t>ДОРОЖНАЯ КАРТА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FA76D52C-467D-4F7F-ABC8-DBB4C6CCF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64242"/>
              </p:ext>
            </p:extLst>
          </p:nvPr>
        </p:nvGraphicFramePr>
        <p:xfrm>
          <a:off x="207447" y="738133"/>
          <a:ext cx="11777108" cy="3702707"/>
        </p:xfrm>
        <a:graphic>
          <a:graphicData uri="http://schemas.openxmlformats.org/drawingml/2006/table">
            <a:tbl>
              <a:tblPr firstRow="1" bandRow="1"/>
              <a:tblGrid>
                <a:gridCol w="2472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3192343120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2231797492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3347338494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845588875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4094242297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3718195900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145863508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1083088498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523560980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2729791120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2427953829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3869577494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4198113929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3031695645"/>
                    </a:ext>
                  </a:extLst>
                </a:gridCol>
                <a:gridCol w="620281">
                  <a:extLst>
                    <a:ext uri="{9D8B030D-6E8A-4147-A177-3AD203B41FA5}">
                      <a16:colId xmlns:a16="http://schemas.microsoft.com/office/drawing/2014/main" val="2931678353"/>
                    </a:ext>
                  </a:extLst>
                </a:gridCol>
              </a:tblGrid>
              <a:tr h="269999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algn="ctr"/>
                      <a:r>
                        <a:rPr lang="ru-RU" sz="1200" dirty="0">
                          <a:solidFill>
                            <a:schemeClr val="bg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</a:rPr>
                        <a:t>КЛЮЧЕВЫЕ</a:t>
                      </a:r>
                      <a:r>
                        <a:rPr lang="ru-RU" sz="1200" baseline="0" dirty="0">
                          <a:solidFill>
                            <a:schemeClr val="bg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</a:rPr>
                        <a:t> СТРИМЫ</a:t>
                      </a:r>
                      <a:endParaRPr lang="ru-RU" sz="1200" dirty="0">
                        <a:solidFill>
                          <a:schemeClr val="bg1"/>
                        </a:solidFill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202</a:t>
                      </a:r>
                      <a:r>
                        <a:rPr lang="ru-RU" sz="1200" b="1" dirty="0">
                          <a:solidFill>
                            <a:schemeClr val="bg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ru-RU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algn="ctr"/>
                      <a:r>
                        <a:rPr lang="ru-RU" sz="1200" b="1" dirty="0">
                          <a:solidFill>
                            <a:schemeClr val="bg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2026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solidFill>
                          <a:schemeClr val="bg1"/>
                        </a:solidFill>
                        <a:latin typeface="Gilroy" panose="020B0604020202020204" charset="-5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231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solidFill>
                          <a:schemeClr val="bg1"/>
                        </a:solidFill>
                        <a:latin typeface="Gilroy" panose="020B0604020202020204" charset="-5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231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solidFill>
                          <a:schemeClr val="bg1"/>
                        </a:solidFill>
                        <a:latin typeface="Gilroy" panose="020B0604020202020204" charset="-5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231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solidFill>
                          <a:schemeClr val="bg1"/>
                        </a:solidFill>
                        <a:latin typeface="X5 Sans" panose="020B0403020203020204" pitchFamily="34" charset="0"/>
                        <a:ea typeface="X5 Sans" panose="020B040302020302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solidFill>
                          <a:schemeClr val="bg1"/>
                        </a:solidFill>
                        <a:latin typeface="X5 Sans" panose="020B0403020203020204" pitchFamily="34" charset="0"/>
                        <a:ea typeface="X5 Sans" panose="020B040302020302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chemeClr val="bg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ОКТ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chemeClr val="bg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НОЯ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dirty="0">
                          <a:solidFill>
                            <a:schemeClr val="bg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ДЕК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ЯНВ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ФЕВ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МАР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АПР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МАЙ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ИЮН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ИЮЛ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АВГ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СЕН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ОКТ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НОЯ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ДЕК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1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1" dirty="0"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Запуск проекта</a:t>
                      </a:r>
                      <a:endParaRPr lang="ru-RU" sz="1050" b="0" dirty="0">
                        <a:latin typeface="X5 Sans" panose="020B0403020203020204" pitchFamily="34" charset="0"/>
                        <a:ea typeface="X5 Sans" panose="020B040302020302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385106"/>
                  </a:ext>
                </a:extLst>
              </a:tr>
              <a:tr h="5210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1" kern="1200" dirty="0">
                          <a:solidFill>
                            <a:schemeClr val="tx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Проектирование</a:t>
                      </a:r>
                      <a:endParaRPr lang="ru-RU" sz="1050" b="0" kern="1200" dirty="0">
                        <a:solidFill>
                          <a:schemeClr val="tx1"/>
                        </a:solidFill>
                        <a:latin typeface="X5 Sans" panose="020B0403020203020204" pitchFamily="34" charset="0"/>
                        <a:ea typeface="X5 Sans" panose="020B040302020302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ilroy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8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1" kern="1200" dirty="0">
                          <a:solidFill>
                            <a:schemeClr val="tx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Реализация</a:t>
                      </a:r>
                      <a:endParaRPr lang="ru-RU" sz="1050" b="0" kern="1200" dirty="0">
                        <a:solidFill>
                          <a:schemeClr val="tx1"/>
                        </a:solidFill>
                        <a:latin typeface="X5 Sans" panose="020B0403020203020204" pitchFamily="34" charset="0"/>
                        <a:ea typeface="X5 Sans" panose="020B040302020302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403167"/>
                  </a:ext>
                </a:extLst>
              </a:tr>
              <a:tr h="562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1" kern="1200" dirty="0">
                          <a:solidFill>
                            <a:schemeClr val="tx1"/>
                          </a:solidFill>
                          <a:latin typeface="X5 Sans" panose="020B0403020203020204" pitchFamily="34" charset="0"/>
                          <a:ea typeface="X5 Sans" panose="020B0403020203020204" pitchFamily="34" charset="0"/>
                          <a:cs typeface="Calibri" panose="020F0502020204030204" pitchFamily="34" charset="0"/>
                        </a:rPr>
                        <a:t>ОПЭ</a:t>
                      </a:r>
                      <a:endParaRPr lang="ru-RU" sz="1050" b="0" kern="1200" dirty="0">
                        <a:solidFill>
                          <a:schemeClr val="tx1"/>
                        </a:solidFill>
                        <a:latin typeface="X5 Sans" panose="020B0403020203020204" pitchFamily="34" charset="0"/>
                        <a:ea typeface="X5 Sans" panose="020B040302020302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dirty="0">
                        <a:latin typeface="X5 Sans" panose="020B0403020203020204" pitchFamily="34" charset="0"/>
                        <a:ea typeface="X5 Sans" panose="020B0403020203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471831"/>
                  </a:ext>
                </a:extLst>
              </a:tr>
            </a:tbl>
          </a:graphicData>
        </a:graphic>
      </p:graphicFrame>
      <p:sp>
        <p:nvSpPr>
          <p:cNvPr id="13" name="Прямоугольная выноска 49">
            <a:extLst>
              <a:ext uri="{FF2B5EF4-FFF2-40B4-BE49-F238E27FC236}">
                <a16:creationId xmlns:a16="http://schemas.microsoft.com/office/drawing/2014/main" id="{200B4FCE-D0FF-4234-BA48-EA44949C6852}"/>
              </a:ext>
            </a:extLst>
          </p:cNvPr>
          <p:cNvSpPr/>
          <p:nvPr/>
        </p:nvSpPr>
        <p:spPr>
          <a:xfrm>
            <a:off x="3339081" y="2522549"/>
            <a:ext cx="982618" cy="243268"/>
          </a:xfrm>
          <a:prstGeom prst="wedgeRectCallout">
            <a:avLst>
              <a:gd name="adj1" fmla="val 79993"/>
              <a:gd name="adj2" fmla="val -211348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800" b="1" kern="0" noProof="0" dirty="0">
                <a:latin typeface="Calibri" panose="020F0502020204030204"/>
                <a:ea typeface="Tahoma" panose="020B0604030504040204" pitchFamily="34" charset="0"/>
                <a:cs typeface="Tahoma" panose="020B0604030504040204" pitchFamily="34" charset="0"/>
              </a:rPr>
              <a:t>GO \ NO GO</a:t>
            </a:r>
            <a:endParaRPr kumimoji="0" lang="ru-RU" sz="800" b="1" i="0" u="none" kern="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Прямоугольная выноска 52">
            <a:extLst>
              <a:ext uri="{FF2B5EF4-FFF2-40B4-BE49-F238E27FC236}">
                <a16:creationId xmlns:a16="http://schemas.microsoft.com/office/drawing/2014/main" id="{D5D5B242-3BA9-4CE5-9B97-8B302063FB9A}"/>
              </a:ext>
            </a:extLst>
          </p:cNvPr>
          <p:cNvSpPr/>
          <p:nvPr/>
        </p:nvSpPr>
        <p:spPr>
          <a:xfrm>
            <a:off x="7027563" y="1724250"/>
            <a:ext cx="1206543" cy="343867"/>
          </a:xfrm>
          <a:prstGeom prst="wedgeRectCallout">
            <a:avLst>
              <a:gd name="adj1" fmla="val -30512"/>
              <a:gd name="adj2" fmla="val 21119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0" dirty="0">
                <a:solidFill>
                  <a:prstClr val="black"/>
                </a:solidFill>
                <a:latin typeface="Calibri" panose="020F0502020204030204"/>
                <a:ea typeface="Tahoma" panose="020B0604030504040204" pitchFamily="34" charset="0"/>
                <a:cs typeface="Tahoma" panose="020B0604030504040204" pitchFamily="34" charset="0"/>
              </a:rPr>
              <a:t>Получены требования ДИБ</a:t>
            </a:r>
            <a:endParaRPr kumimoji="0" lang="ru-R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Pentagon 661">
            <a:extLst>
              <a:ext uri="{FF2B5EF4-FFF2-40B4-BE49-F238E27FC236}">
                <a16:creationId xmlns:a16="http://schemas.microsoft.com/office/drawing/2014/main" id="{E966F1B2-5359-4843-BFEB-ADF27D720C8A}"/>
              </a:ext>
            </a:extLst>
          </p:cNvPr>
          <p:cNvSpPr/>
          <p:nvPr/>
        </p:nvSpPr>
        <p:spPr>
          <a:xfrm>
            <a:off x="2732690" y="1485397"/>
            <a:ext cx="830317" cy="214718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БРИФ</a:t>
            </a:r>
          </a:p>
        </p:txBody>
      </p:sp>
      <p:sp>
        <p:nvSpPr>
          <p:cNvPr id="17" name="Pentagon 661">
            <a:extLst>
              <a:ext uri="{FF2B5EF4-FFF2-40B4-BE49-F238E27FC236}">
                <a16:creationId xmlns:a16="http://schemas.microsoft.com/office/drawing/2014/main" id="{99B81661-BFD6-4F63-9DD5-15C634425032}"/>
              </a:ext>
            </a:extLst>
          </p:cNvPr>
          <p:cNvSpPr/>
          <p:nvPr/>
        </p:nvSpPr>
        <p:spPr>
          <a:xfrm>
            <a:off x="3404666" y="1772815"/>
            <a:ext cx="539496" cy="243268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Оценка</a:t>
            </a:r>
          </a:p>
        </p:txBody>
      </p:sp>
      <p:sp>
        <p:nvSpPr>
          <p:cNvPr id="18" name="Pentagon 661">
            <a:extLst>
              <a:ext uri="{FF2B5EF4-FFF2-40B4-BE49-F238E27FC236}">
                <a16:creationId xmlns:a16="http://schemas.microsoft.com/office/drawing/2014/main" id="{291B142C-A570-4BC2-B34A-6B80A4D4A3F4}"/>
              </a:ext>
            </a:extLst>
          </p:cNvPr>
          <p:cNvSpPr/>
          <p:nvPr/>
        </p:nvSpPr>
        <p:spPr>
          <a:xfrm>
            <a:off x="4488132" y="2502380"/>
            <a:ext cx="1607867" cy="378878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Детализация требований</a:t>
            </a:r>
          </a:p>
        </p:txBody>
      </p:sp>
      <p:sp>
        <p:nvSpPr>
          <p:cNvPr id="20" name="Прямоугольная выноска 87">
            <a:extLst>
              <a:ext uri="{FF2B5EF4-FFF2-40B4-BE49-F238E27FC236}">
                <a16:creationId xmlns:a16="http://schemas.microsoft.com/office/drawing/2014/main" id="{2FF33B76-4939-40D6-87B9-05FEB60D6E57}"/>
              </a:ext>
            </a:extLst>
          </p:cNvPr>
          <p:cNvSpPr/>
          <p:nvPr/>
        </p:nvSpPr>
        <p:spPr>
          <a:xfrm>
            <a:off x="8447241" y="2311385"/>
            <a:ext cx="982618" cy="243268"/>
          </a:xfrm>
          <a:prstGeom prst="wedgeRectCallout">
            <a:avLst>
              <a:gd name="adj1" fmla="val -72964"/>
              <a:gd name="adj2" fmla="val 294148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ru-RU" sz="800" b="1" kern="0" noProof="0" dirty="0">
                <a:latin typeface="Calibri" panose="020F0502020204030204"/>
                <a:ea typeface="Tahoma" panose="020B0604030504040204" pitchFamily="34" charset="0"/>
                <a:cs typeface="Tahoma" panose="020B0604030504040204" pitchFamily="34" charset="0"/>
              </a:rPr>
              <a:t>Старт ОПЭ</a:t>
            </a:r>
            <a:endParaRPr kumimoji="0" lang="ru-RU" sz="800" b="1" i="0" u="none" kern="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Прямоугольная выноска 88">
            <a:extLst>
              <a:ext uri="{FF2B5EF4-FFF2-40B4-BE49-F238E27FC236}">
                <a16:creationId xmlns:a16="http://schemas.microsoft.com/office/drawing/2014/main" id="{0D7D1C10-2996-437A-9D4E-9FD8E2316848}"/>
              </a:ext>
            </a:extLst>
          </p:cNvPr>
          <p:cNvSpPr/>
          <p:nvPr/>
        </p:nvSpPr>
        <p:spPr>
          <a:xfrm>
            <a:off x="10429656" y="2222020"/>
            <a:ext cx="887744" cy="343867"/>
          </a:xfrm>
          <a:prstGeom prst="wedgeRectCallout">
            <a:avLst>
              <a:gd name="adj1" fmla="val 30338"/>
              <a:gd name="adj2" fmla="val 216905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kumimoji="0" lang="ru-RU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Tahoma" panose="020B0604030504040204" pitchFamily="34" charset="0"/>
                <a:cs typeface="Tahoma" panose="020B0604030504040204" pitchFamily="34" charset="0"/>
              </a:rPr>
              <a:t>Передача в </a:t>
            </a:r>
            <a:r>
              <a:rPr lang="ru-RU" sz="800" kern="0" dirty="0">
                <a:solidFill>
                  <a:prstClr val="black"/>
                </a:solidFill>
                <a:latin typeface="Calibri" panose="020F0502020204030204"/>
                <a:ea typeface="Tahoma" panose="020B0604030504040204" pitchFamily="34" charset="0"/>
                <a:cs typeface="Tahoma" panose="020B0604030504040204" pitchFamily="34" charset="0"/>
              </a:rPr>
              <a:t>сопровождение</a:t>
            </a:r>
            <a:endParaRPr kumimoji="0" lang="ru-R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entagon 661">
            <a:extLst>
              <a:ext uri="{FF2B5EF4-FFF2-40B4-BE49-F238E27FC236}">
                <a16:creationId xmlns:a16="http://schemas.microsoft.com/office/drawing/2014/main" id="{E08D5F14-9789-4C31-809C-3B136B6EB3D0}"/>
              </a:ext>
            </a:extLst>
          </p:cNvPr>
          <p:cNvSpPr/>
          <p:nvPr/>
        </p:nvSpPr>
        <p:spPr>
          <a:xfrm>
            <a:off x="4887425" y="3016739"/>
            <a:ext cx="3203793" cy="338352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Разработка</a:t>
            </a:r>
          </a:p>
        </p:txBody>
      </p:sp>
      <p:sp>
        <p:nvSpPr>
          <p:cNvPr id="23" name="Pentagon 661">
            <a:extLst>
              <a:ext uri="{FF2B5EF4-FFF2-40B4-BE49-F238E27FC236}">
                <a16:creationId xmlns:a16="http://schemas.microsoft.com/office/drawing/2014/main" id="{60DEE957-CFDA-467C-9743-1B8F0A63A62B}"/>
              </a:ext>
            </a:extLst>
          </p:cNvPr>
          <p:cNvSpPr/>
          <p:nvPr/>
        </p:nvSpPr>
        <p:spPr>
          <a:xfrm>
            <a:off x="6095998" y="3439068"/>
            <a:ext cx="1995220" cy="338352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UAT/</a:t>
            </a: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Демонстрации</a:t>
            </a:r>
          </a:p>
        </p:txBody>
      </p:sp>
      <p:sp>
        <p:nvSpPr>
          <p:cNvPr id="24" name="Pentagon 661">
            <a:extLst>
              <a:ext uri="{FF2B5EF4-FFF2-40B4-BE49-F238E27FC236}">
                <a16:creationId xmlns:a16="http://schemas.microsoft.com/office/drawing/2014/main" id="{3013E718-9003-42B6-8E04-74A6EF23A64E}"/>
              </a:ext>
            </a:extLst>
          </p:cNvPr>
          <p:cNvSpPr/>
          <p:nvPr/>
        </p:nvSpPr>
        <p:spPr>
          <a:xfrm>
            <a:off x="8342782" y="3965677"/>
            <a:ext cx="2711729" cy="324455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ОПЭ</a:t>
            </a:r>
          </a:p>
        </p:txBody>
      </p:sp>
      <p:sp>
        <p:nvSpPr>
          <p:cNvPr id="25" name="Блок-схема: сортировка 24">
            <a:extLst>
              <a:ext uri="{FF2B5EF4-FFF2-40B4-BE49-F238E27FC236}">
                <a16:creationId xmlns:a16="http://schemas.microsoft.com/office/drawing/2014/main" id="{330F075D-169F-411C-A2CB-3F4160BFC18C}"/>
              </a:ext>
            </a:extLst>
          </p:cNvPr>
          <p:cNvSpPr/>
          <p:nvPr/>
        </p:nvSpPr>
        <p:spPr>
          <a:xfrm>
            <a:off x="4483658" y="2114661"/>
            <a:ext cx="182207" cy="130288"/>
          </a:xfrm>
          <a:prstGeom prst="flowChartSort">
            <a:avLst/>
          </a:prstGeom>
          <a:solidFill>
            <a:srgbClr val="F48702"/>
          </a:solidFill>
          <a:ln w="12700" cap="flat" cmpd="sng" algn="ctr">
            <a:solidFill>
              <a:srgbClr val="F487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Блок-схема: сортировка 25">
            <a:extLst>
              <a:ext uri="{FF2B5EF4-FFF2-40B4-BE49-F238E27FC236}">
                <a16:creationId xmlns:a16="http://schemas.microsoft.com/office/drawing/2014/main" id="{2FE2B807-F18F-41D5-A7DE-04935426893A}"/>
              </a:ext>
            </a:extLst>
          </p:cNvPr>
          <p:cNvSpPr/>
          <p:nvPr/>
        </p:nvSpPr>
        <p:spPr>
          <a:xfrm>
            <a:off x="7151180" y="2626675"/>
            <a:ext cx="182207" cy="130288"/>
          </a:xfrm>
          <a:prstGeom prst="flowChartSort">
            <a:avLst/>
          </a:prstGeom>
          <a:solidFill>
            <a:srgbClr val="F48702"/>
          </a:solidFill>
          <a:ln w="12700" cap="flat" cmpd="sng" algn="ctr">
            <a:solidFill>
              <a:srgbClr val="F487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Блок-схема: сортировка 26">
            <a:extLst>
              <a:ext uri="{FF2B5EF4-FFF2-40B4-BE49-F238E27FC236}">
                <a16:creationId xmlns:a16="http://schemas.microsoft.com/office/drawing/2014/main" id="{55DBC448-3474-4C1E-BF32-CE3963AA4D96}"/>
              </a:ext>
            </a:extLst>
          </p:cNvPr>
          <p:cNvSpPr/>
          <p:nvPr/>
        </p:nvSpPr>
        <p:spPr>
          <a:xfrm>
            <a:off x="8124216" y="3120771"/>
            <a:ext cx="182207" cy="130288"/>
          </a:xfrm>
          <a:prstGeom prst="flowChartSort">
            <a:avLst/>
          </a:prstGeom>
          <a:solidFill>
            <a:srgbClr val="F48702"/>
          </a:solidFill>
          <a:ln w="12700" cap="flat" cmpd="sng" algn="ctr">
            <a:solidFill>
              <a:srgbClr val="F487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Блок-схема: сортировка 27">
            <a:extLst>
              <a:ext uri="{FF2B5EF4-FFF2-40B4-BE49-F238E27FC236}">
                <a16:creationId xmlns:a16="http://schemas.microsoft.com/office/drawing/2014/main" id="{C16BEC2B-FEC4-4CDF-B08F-C25A3BF03082}"/>
              </a:ext>
            </a:extLst>
          </p:cNvPr>
          <p:cNvSpPr/>
          <p:nvPr/>
        </p:nvSpPr>
        <p:spPr>
          <a:xfrm>
            <a:off x="11091951" y="3155664"/>
            <a:ext cx="182207" cy="130288"/>
          </a:xfrm>
          <a:prstGeom prst="flowChartSort">
            <a:avLst/>
          </a:prstGeom>
          <a:solidFill>
            <a:srgbClr val="F48702"/>
          </a:solidFill>
          <a:ln w="12700" cap="flat" cmpd="sng" algn="ctr">
            <a:solidFill>
              <a:srgbClr val="F4870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FA5BA3-6F4A-4F44-A81E-FB2D1D461B9F}"/>
              </a:ext>
            </a:extLst>
          </p:cNvPr>
          <p:cNvSpPr txBox="1"/>
          <p:nvPr/>
        </p:nvSpPr>
        <p:spPr>
          <a:xfrm>
            <a:off x="110994" y="5363497"/>
            <a:ext cx="11970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X5 Sans Medium" panose="020B0503020203020204" pitchFamily="34" charset="0"/>
                <a:ea typeface="X5 Sans Medium" panose="020B0503020203020204" pitchFamily="34" charset="0"/>
              </a:rPr>
              <a:t>Общая сумма, предварительно</a:t>
            </a:r>
            <a:r>
              <a:rPr lang="en-US" sz="1600" dirty="0">
                <a:latin typeface="X5 Sans Medium" panose="020B0503020203020204" pitchFamily="34" charset="0"/>
                <a:ea typeface="X5 Sans Medium" panose="020B0503020203020204" pitchFamily="34" charset="0"/>
              </a:rPr>
              <a:t>: </a:t>
            </a:r>
            <a:r>
              <a:rPr lang="ru-RU" sz="1600" dirty="0">
                <a:latin typeface="X5 Sans Medium" panose="020B0503020203020204" pitchFamily="34" charset="0"/>
                <a:ea typeface="X5 Sans Medium" panose="020B0503020203020204" pitchFamily="34" charset="0"/>
              </a:rPr>
              <a:t>10 000 тыс. </a:t>
            </a:r>
            <a:r>
              <a:rPr lang="ru-RU" sz="1600" dirty="0" err="1">
                <a:latin typeface="X5 Sans Medium" panose="020B0503020203020204" pitchFamily="34" charset="0"/>
                <a:ea typeface="X5 Sans Medium" panose="020B0503020203020204" pitchFamily="34" charset="0"/>
              </a:rPr>
              <a:t>руб</a:t>
            </a:r>
            <a:r>
              <a:rPr lang="ru-RU" sz="1600" dirty="0">
                <a:latin typeface="X5 Sans Medium" panose="020B0503020203020204" pitchFamily="34" charset="0"/>
                <a:ea typeface="X5 Sans Medium" panose="020B0503020203020204" pitchFamily="34" charset="0"/>
              </a:rPr>
              <a:t> </a:t>
            </a:r>
          </a:p>
          <a:p>
            <a:r>
              <a:rPr lang="ru-RU" sz="1600" dirty="0">
                <a:latin typeface="X5 Sans Medium" panose="020B0503020203020204" pitchFamily="34" charset="0"/>
                <a:ea typeface="X5 Sans Medium" panose="020B0503020203020204" pitchFamily="34" charset="0"/>
              </a:rPr>
              <a:t>Ограничения и допущения по итогам анализа брифа</a:t>
            </a:r>
            <a:r>
              <a:rPr lang="en-US" sz="1600" dirty="0">
                <a:latin typeface="X5 Sans Medium" panose="020B0503020203020204" pitchFamily="34" charset="0"/>
                <a:ea typeface="X5 Sans Medium" panose="020B0503020203020204" pitchFamily="34" charset="0"/>
              </a:rPr>
              <a:t>:</a:t>
            </a:r>
          </a:p>
          <a:p>
            <a:pPr marL="228600" indent="-228600">
              <a:buAutoNum type="arabicPeriod"/>
            </a:pPr>
            <a:endParaRPr lang="ru-RU" sz="12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228600" indent="-228600">
              <a:buAutoNum type="arabicPeriod"/>
            </a:pP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Решение на базе внутренней разработки Х5</a:t>
            </a:r>
          </a:p>
          <a:p>
            <a:pPr marL="228600" indent="-228600">
              <a:buAutoNum type="arabicPeriod"/>
            </a:pP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.</a:t>
            </a:r>
          </a:p>
          <a:p>
            <a:endParaRPr lang="ru-RU" sz="1200" dirty="0">
              <a:latin typeface="X5 Sans" panose="020B0403020203020204" pitchFamily="34" charset="0"/>
              <a:ea typeface="X5 Sans" panose="020B040302020302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0C3A7D0-2603-4AEF-926E-2FA9E2E41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318" y="4941168"/>
            <a:ext cx="1072902" cy="1077809"/>
          </a:xfrm>
          <a:prstGeom prst="rect">
            <a:avLst/>
          </a:prstGeom>
        </p:spPr>
      </p:pic>
      <p:sp>
        <p:nvSpPr>
          <p:cNvPr id="3" name="Pentagon 661">
            <a:extLst>
              <a:ext uri="{FF2B5EF4-FFF2-40B4-BE49-F238E27FC236}">
                <a16:creationId xmlns:a16="http://schemas.microsoft.com/office/drawing/2014/main" id="{89A0D52F-8261-21F2-A4F4-3835A9A5BE70}"/>
              </a:ext>
            </a:extLst>
          </p:cNvPr>
          <p:cNvSpPr/>
          <p:nvPr/>
        </p:nvSpPr>
        <p:spPr>
          <a:xfrm>
            <a:off x="6132803" y="2502446"/>
            <a:ext cx="981573" cy="378878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Solution </a:t>
            </a: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архитектура</a:t>
            </a:r>
          </a:p>
        </p:txBody>
      </p:sp>
      <p:sp>
        <p:nvSpPr>
          <p:cNvPr id="4" name="Pentagon 661">
            <a:extLst>
              <a:ext uri="{FF2B5EF4-FFF2-40B4-BE49-F238E27FC236}">
                <a16:creationId xmlns:a16="http://schemas.microsoft.com/office/drawing/2014/main" id="{85AED57D-E554-4465-9CE2-FF012E8208B9}"/>
              </a:ext>
            </a:extLst>
          </p:cNvPr>
          <p:cNvSpPr/>
          <p:nvPr/>
        </p:nvSpPr>
        <p:spPr>
          <a:xfrm>
            <a:off x="8339421" y="3038939"/>
            <a:ext cx="2715090" cy="338352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Оптимизация решения после старта ОПЭ</a:t>
            </a:r>
          </a:p>
        </p:txBody>
      </p:sp>
      <p:sp>
        <p:nvSpPr>
          <p:cNvPr id="5" name="Pentagon 661">
            <a:extLst>
              <a:ext uri="{FF2B5EF4-FFF2-40B4-BE49-F238E27FC236}">
                <a16:creationId xmlns:a16="http://schemas.microsoft.com/office/drawing/2014/main" id="{BEB7D52B-C297-CFA6-2710-798F0ABA3911}"/>
              </a:ext>
            </a:extLst>
          </p:cNvPr>
          <p:cNvSpPr/>
          <p:nvPr/>
        </p:nvSpPr>
        <p:spPr>
          <a:xfrm>
            <a:off x="3944162" y="2068117"/>
            <a:ext cx="539496" cy="243268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ИК</a:t>
            </a:r>
          </a:p>
        </p:txBody>
      </p:sp>
      <p:sp>
        <p:nvSpPr>
          <p:cNvPr id="6" name="Pentagon 661">
            <a:extLst>
              <a:ext uri="{FF2B5EF4-FFF2-40B4-BE49-F238E27FC236}">
                <a16:creationId xmlns:a16="http://schemas.microsoft.com/office/drawing/2014/main" id="{14D5F329-33E6-0826-B945-EDD41BDF1C59}"/>
              </a:ext>
            </a:extLst>
          </p:cNvPr>
          <p:cNvSpPr/>
          <p:nvPr/>
        </p:nvSpPr>
        <p:spPr>
          <a:xfrm>
            <a:off x="11198769" y="3958728"/>
            <a:ext cx="785784" cy="338352"/>
          </a:xfrm>
          <a:prstGeom prst="homePlate">
            <a:avLst>
              <a:gd name="adj" fmla="val 24788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ru-RU" sz="1100" dirty="0">
                <a:solidFill>
                  <a:prstClr val="black"/>
                </a:solidFill>
                <a:latin typeface="Calibri" panose="020F0502020204030204"/>
              </a:rPr>
              <a:t>Закрытие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36097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8">
            <a:extLst>
              <a:ext uri="{FF2B5EF4-FFF2-40B4-BE49-F238E27FC236}">
                <a16:creationId xmlns:a16="http://schemas.microsoft.com/office/drawing/2014/main" id="{FF74D576-3E22-476E-AE22-D843BE3EC4E9}"/>
              </a:ext>
            </a:extLst>
          </p:cNvPr>
          <p:cNvSpPr/>
          <p:nvPr/>
        </p:nvSpPr>
        <p:spPr>
          <a:xfrm>
            <a:off x="207144" y="1116012"/>
            <a:ext cx="11381143" cy="750712"/>
          </a:xfrm>
          <a:prstGeom prst="roundRect">
            <a:avLst>
              <a:gd name="adj" fmla="val 31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sp>
        <p:nvSpPr>
          <p:cNvPr id="12" name="Скругленный прямоугольник 4">
            <a:extLst>
              <a:ext uri="{FF2B5EF4-FFF2-40B4-BE49-F238E27FC236}">
                <a16:creationId xmlns:a16="http://schemas.microsoft.com/office/drawing/2014/main" id="{89CA0A5B-7ACD-4D3C-B93B-7A2D8F3A8F25}"/>
              </a:ext>
            </a:extLst>
          </p:cNvPr>
          <p:cNvSpPr/>
          <p:nvPr/>
        </p:nvSpPr>
        <p:spPr>
          <a:xfrm>
            <a:off x="4867921" y="2192622"/>
            <a:ext cx="6720366" cy="4536652"/>
          </a:xfrm>
          <a:prstGeom prst="roundRect">
            <a:avLst>
              <a:gd name="adj" fmla="val 461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sp>
        <p:nvSpPr>
          <p:cNvPr id="11" name="Скругленный прямоугольник 3">
            <a:extLst>
              <a:ext uri="{FF2B5EF4-FFF2-40B4-BE49-F238E27FC236}">
                <a16:creationId xmlns:a16="http://schemas.microsoft.com/office/drawing/2014/main" id="{B0D3DBA0-9DAB-4182-B6E9-50014EBA2954}"/>
              </a:ext>
            </a:extLst>
          </p:cNvPr>
          <p:cNvSpPr/>
          <p:nvPr/>
        </p:nvSpPr>
        <p:spPr>
          <a:xfrm>
            <a:off x="159797" y="2192622"/>
            <a:ext cx="4548327" cy="2184016"/>
          </a:xfrm>
          <a:prstGeom prst="roundRect">
            <a:avLst>
              <a:gd name="adj" fmla="val 41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629EAC-7E84-58E0-D847-853840D33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5805" b="39295"/>
          <a:stretch/>
        </p:blipFill>
        <p:spPr>
          <a:xfrm flipH="1">
            <a:off x="0" y="4169876"/>
            <a:ext cx="3516333" cy="2688123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4688006-DE52-49A7-9015-F6BF4642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8" y="305732"/>
            <a:ext cx="11318279" cy="750712"/>
          </a:xfrm>
        </p:spPr>
        <p:txBody>
          <a:bodyPr/>
          <a:lstStyle/>
          <a:p>
            <a:r>
              <a:rPr lang="ru-RU" sz="4000" b="0" dirty="0">
                <a:solidFill>
                  <a:srgbClr val="FF0000"/>
                </a:solidFill>
              </a:rPr>
              <a:t>ЭФФЕКТЫ</a:t>
            </a:r>
          </a:p>
        </p:txBody>
      </p:sp>
      <p:sp>
        <p:nvSpPr>
          <p:cNvPr id="8" name="Заголовок 21">
            <a:extLst>
              <a:ext uri="{FF2B5EF4-FFF2-40B4-BE49-F238E27FC236}">
                <a16:creationId xmlns:a16="http://schemas.microsoft.com/office/drawing/2014/main" id="{D01BAB9D-E445-4C65-96D7-E2714906BED5}"/>
              </a:ext>
            </a:extLst>
          </p:cNvPr>
          <p:cNvSpPr txBox="1">
            <a:spLocks/>
          </p:cNvSpPr>
          <p:nvPr/>
        </p:nvSpPr>
        <p:spPr>
          <a:xfrm>
            <a:off x="270006" y="1184431"/>
            <a:ext cx="11921993" cy="42242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r>
              <a:rPr lang="ru-RU" sz="2000" dirty="0">
                <a:latin typeface="X5 Sans" panose="020B0403020203020204" pitchFamily="34" charset="0"/>
                <a:ea typeface="X5 Sans" panose="020B0403020203020204" pitchFamily="34" charset="0"/>
              </a:rPr>
              <a:t>По выборке 2025 г средний срок от создания проекта в ГИС до выхода на ИК/РР составляет 54 дня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sz="2000" b="0" dirty="0">
              <a:latin typeface="X5 Sans" panose="020B0403020203020204" pitchFamily="34" charset="0"/>
              <a:ea typeface="X5 Sans" panose="020B0403020203020204" pitchFamily="34" charset="0"/>
            </a:endParaRPr>
          </a:p>
        </p:txBody>
      </p:sp>
      <p:sp>
        <p:nvSpPr>
          <p:cNvPr id="9" name="Заголовок 21">
            <a:extLst>
              <a:ext uri="{FF2B5EF4-FFF2-40B4-BE49-F238E27FC236}">
                <a16:creationId xmlns:a16="http://schemas.microsoft.com/office/drawing/2014/main" id="{AE9C6298-A5D2-4EE8-9669-EECE0C83B6B4}"/>
              </a:ext>
            </a:extLst>
          </p:cNvPr>
          <p:cNvSpPr txBox="1">
            <a:spLocks/>
          </p:cNvSpPr>
          <p:nvPr/>
        </p:nvSpPr>
        <p:spPr>
          <a:xfrm>
            <a:off x="4811696" y="2192622"/>
            <a:ext cx="6640497" cy="435964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ru-RU" sz="1800" b="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latin typeface="X5 Sans" panose="020B0403020203020204" pitchFamily="34" charset="0"/>
                <a:ea typeface="X5 Sans" panose="020B0403020203020204" pitchFamily="34" charset="0"/>
              </a:rPr>
              <a:t>1 день </a:t>
            </a:r>
            <a:r>
              <a:rPr lang="ru-RU" sz="1800" b="0" dirty="0">
                <a:latin typeface="X5 Sans" panose="020B0403020203020204" pitchFamily="34" charset="0"/>
                <a:ea typeface="X5 Sans" panose="020B0403020203020204" pitchFamily="34" charset="0"/>
              </a:rPr>
              <a:t>– параллельное согласование задач -  там где это возможно (например, оценка логистов/расстановка/</a:t>
            </a:r>
            <a:r>
              <a:rPr lang="ru-RU" sz="1800" b="0" dirty="0" err="1">
                <a:latin typeface="X5 Sans" panose="020B0403020203020204" pitchFamily="34" charset="0"/>
                <a:ea typeface="X5 Sans" panose="020B0403020203020204" pitchFamily="34" charset="0"/>
              </a:rPr>
              <a:t>визуал</a:t>
            </a:r>
            <a:r>
              <a:rPr lang="ru-RU" sz="1800" b="0" dirty="0">
                <a:latin typeface="X5 Sans" panose="020B0403020203020204" pitchFamily="34" charset="0"/>
                <a:ea typeface="X5 Sans" panose="020B0403020203020204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800" b="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latin typeface="X5 Sans" panose="020B0403020203020204" pitchFamily="34" charset="0"/>
                <a:ea typeface="X5 Sans" panose="020B0403020203020204" pitchFamily="34" charset="0"/>
              </a:rPr>
              <a:t>2 дня </a:t>
            </a:r>
            <a:r>
              <a:rPr lang="ru-RU" sz="1800" b="0" dirty="0">
                <a:latin typeface="X5 Sans" panose="020B0403020203020204" pitchFamily="34" charset="0"/>
                <a:ea typeface="X5 Sans" panose="020B0403020203020204" pitchFamily="34" charset="0"/>
              </a:rPr>
              <a:t>– сокращение количества корректировок/повторных согласований документов: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800" b="0" dirty="0">
                <a:latin typeface="X5 Sans" panose="020B0403020203020204" pitchFamily="34" charset="0"/>
                <a:ea typeface="X5 Sans" panose="020B0403020203020204" pitchFamily="34" charset="0"/>
              </a:rPr>
              <a:t>за счет снижения вероятности ошибок и потери информации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800" b="0" dirty="0">
                <a:latin typeface="X5 Sans" panose="020B0403020203020204" pitchFamily="34" charset="0"/>
                <a:ea typeface="X5 Sans" panose="020B0403020203020204" pitchFamily="34" charset="0"/>
              </a:rPr>
              <a:t>переход на следующий этап, только при наличии необходимого пакета документов/согласований.</a:t>
            </a:r>
          </a:p>
          <a:p>
            <a:r>
              <a:rPr lang="ru-RU" sz="1800" b="0" dirty="0">
                <a:latin typeface="X5 Sans" panose="020B0403020203020204" pitchFamily="34" charset="0"/>
                <a:ea typeface="X5 Sans" panose="020B0403020203020204" pitchFamily="34" charset="0"/>
              </a:rPr>
              <a:t>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latin typeface="X5 Sans" panose="020B0403020203020204" pitchFamily="34" charset="0"/>
                <a:ea typeface="X5 Sans" panose="020B0403020203020204" pitchFamily="34" charset="0"/>
              </a:rPr>
              <a:t>1 день </a:t>
            </a:r>
            <a:r>
              <a:rPr lang="ru-RU" sz="1800" b="0" dirty="0">
                <a:latin typeface="X5 Sans" panose="020B0403020203020204" pitchFamily="34" charset="0"/>
                <a:ea typeface="X5 Sans" panose="020B0403020203020204" pitchFamily="34" charset="0"/>
              </a:rPr>
              <a:t>– оптимизация рабочего времени МП/НОР на подготовку и переписку по проекту </a:t>
            </a:r>
          </a:p>
        </p:txBody>
      </p:sp>
      <p:sp>
        <p:nvSpPr>
          <p:cNvPr id="10" name="Заголовок 21">
            <a:extLst>
              <a:ext uri="{FF2B5EF4-FFF2-40B4-BE49-F238E27FC236}">
                <a16:creationId xmlns:a16="http://schemas.microsoft.com/office/drawing/2014/main" id="{E0FB4D23-A03A-4FD8-8B36-3C1D168DD06F}"/>
              </a:ext>
            </a:extLst>
          </p:cNvPr>
          <p:cNvSpPr txBox="1">
            <a:spLocks/>
          </p:cNvSpPr>
          <p:nvPr/>
        </p:nvSpPr>
        <p:spPr>
          <a:xfrm>
            <a:off x="171619" y="2192622"/>
            <a:ext cx="4604552" cy="218401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r>
              <a:rPr lang="ru-RU" sz="1800" dirty="0">
                <a:solidFill>
                  <a:schemeClr val="bg1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Основной прогнозируемый эффект</a:t>
            </a:r>
          </a:p>
          <a:p>
            <a:endParaRPr lang="ru-RU" sz="1800" dirty="0">
              <a:solidFill>
                <a:schemeClr val="bg1"/>
              </a:solidFill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r>
              <a:rPr lang="ru-RU" sz="1800" dirty="0">
                <a:solidFill>
                  <a:schemeClr val="bg1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 – </a:t>
            </a:r>
            <a:r>
              <a:rPr lang="ru-RU" sz="1800" u="sng" dirty="0">
                <a:solidFill>
                  <a:schemeClr val="bg1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Сокращение срока согласования на 4 дня (С 54 до 50 </a:t>
            </a:r>
            <a:r>
              <a:rPr lang="ru-RU" sz="1800" u="sng" dirty="0" err="1">
                <a:solidFill>
                  <a:schemeClr val="bg1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дн</a:t>
            </a:r>
            <a:r>
              <a:rPr lang="ru-RU" sz="1800" u="sng" dirty="0">
                <a:solidFill>
                  <a:schemeClr val="bg1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)</a:t>
            </a:r>
          </a:p>
          <a:p>
            <a:endParaRPr lang="ru-RU" sz="2000" b="0" u="sng" dirty="0">
              <a:solidFill>
                <a:schemeClr val="bg1"/>
              </a:solidFill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r>
              <a:rPr lang="ru-RU" sz="1800" u="sng" dirty="0">
                <a:solidFill>
                  <a:schemeClr val="bg1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- Оптимизация трудозатрат пользователей (расчет по МП/НОР)</a:t>
            </a:r>
          </a:p>
        </p:txBody>
      </p:sp>
    </p:spTree>
    <p:extLst>
      <p:ext uri="{BB962C8B-B14F-4D97-AF65-F5344CB8AC3E}">
        <p14:creationId xmlns:p14="http://schemas.microsoft.com/office/powerpoint/2010/main" val="284132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8">
            <a:extLst>
              <a:ext uri="{FF2B5EF4-FFF2-40B4-BE49-F238E27FC236}">
                <a16:creationId xmlns:a16="http://schemas.microsoft.com/office/drawing/2014/main" id="{FF74D576-3E22-476E-AE22-D843BE3EC4E9}"/>
              </a:ext>
            </a:extLst>
          </p:cNvPr>
          <p:cNvSpPr/>
          <p:nvPr/>
        </p:nvSpPr>
        <p:spPr>
          <a:xfrm>
            <a:off x="241177" y="1099601"/>
            <a:ext cx="11591279" cy="1368392"/>
          </a:xfrm>
          <a:prstGeom prst="roundRect">
            <a:avLst>
              <a:gd name="adj" fmla="val 313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4688006-DE52-49A7-9015-F6BF4642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8" y="305732"/>
            <a:ext cx="11318279" cy="750712"/>
          </a:xfrm>
        </p:spPr>
        <p:txBody>
          <a:bodyPr/>
          <a:lstStyle/>
          <a:p>
            <a:r>
              <a:rPr lang="ru-RU" sz="4000" b="0" dirty="0">
                <a:solidFill>
                  <a:srgbClr val="FF0000"/>
                </a:solidFill>
              </a:rPr>
              <a:t>ЭФФЕКТЫ</a:t>
            </a:r>
          </a:p>
        </p:txBody>
      </p:sp>
      <p:sp>
        <p:nvSpPr>
          <p:cNvPr id="10" name="Заголовок 21">
            <a:extLst>
              <a:ext uri="{FF2B5EF4-FFF2-40B4-BE49-F238E27FC236}">
                <a16:creationId xmlns:a16="http://schemas.microsoft.com/office/drawing/2014/main" id="{E0FB4D23-A03A-4FD8-8B36-3C1D168DD06F}"/>
              </a:ext>
            </a:extLst>
          </p:cNvPr>
          <p:cNvSpPr txBox="1">
            <a:spLocks/>
          </p:cNvSpPr>
          <p:nvPr/>
        </p:nvSpPr>
        <p:spPr>
          <a:xfrm>
            <a:off x="270007" y="1180189"/>
            <a:ext cx="11528416" cy="120790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bg1"/>
                </a:solidFill>
              </a:rPr>
              <a:t>Дополнительные дни продаж переводим в СРТО</a:t>
            </a:r>
          </a:p>
          <a:p>
            <a:endParaRPr lang="ru-RU" sz="2000" b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dirty="0">
                <a:solidFill>
                  <a:schemeClr val="bg1"/>
                </a:solidFill>
              </a:rPr>
              <a:t>Влияние эффектов применяем в расчете поэтапно, с учетом срока внедрения и постепенным увеличением доли объектов с эффектом оптимизации</a:t>
            </a:r>
          </a:p>
        </p:txBody>
      </p:sp>
      <p:sp>
        <p:nvSpPr>
          <p:cNvPr id="15" name="Скругленный прямоугольник 4">
            <a:extLst>
              <a:ext uri="{FF2B5EF4-FFF2-40B4-BE49-F238E27FC236}">
                <a16:creationId xmlns:a16="http://schemas.microsoft.com/office/drawing/2014/main" id="{F98A8FC9-4519-4613-88C6-A1F22DBEA157}"/>
              </a:ext>
            </a:extLst>
          </p:cNvPr>
          <p:cNvSpPr/>
          <p:nvPr/>
        </p:nvSpPr>
        <p:spPr>
          <a:xfrm>
            <a:off x="270007" y="2561207"/>
            <a:ext cx="4639344" cy="4114801"/>
          </a:xfrm>
          <a:prstGeom prst="roundRect">
            <a:avLst>
              <a:gd name="adj" fmla="val 461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sp>
        <p:nvSpPr>
          <p:cNvPr id="16" name="Заголовок 21">
            <a:extLst>
              <a:ext uri="{FF2B5EF4-FFF2-40B4-BE49-F238E27FC236}">
                <a16:creationId xmlns:a16="http://schemas.microsoft.com/office/drawing/2014/main" id="{1905825B-560F-4D34-A221-39778FFAE9AD}"/>
              </a:ext>
            </a:extLst>
          </p:cNvPr>
          <p:cNvSpPr txBox="1">
            <a:spLocks/>
          </p:cNvSpPr>
          <p:nvPr/>
        </p:nvSpPr>
        <p:spPr>
          <a:xfrm>
            <a:off x="359544" y="2805343"/>
            <a:ext cx="4465467" cy="385734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ru-RU" sz="1000" b="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latin typeface="X5 Sans" panose="020B0403020203020204" pitchFamily="34" charset="0"/>
                <a:ea typeface="X5 Sans" panose="020B0403020203020204" pitchFamily="34" charset="0"/>
              </a:rPr>
              <a:t>Внедрение 1 стрима </a:t>
            </a:r>
            <a:r>
              <a:rPr lang="ru-RU" sz="1400" b="0" dirty="0">
                <a:latin typeface="X5 Sans" panose="020B0403020203020204" pitchFamily="34" charset="0"/>
                <a:ea typeface="X5 Sans" panose="020B0403020203020204" pitchFamily="34" charset="0"/>
              </a:rPr>
              <a:t>– 3 квартал 2026г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400" b="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>
                <a:latin typeface="X5 Sans" panose="020B0403020203020204" pitchFamily="34" charset="0"/>
                <a:ea typeface="X5 Sans" panose="020B0403020203020204" pitchFamily="34" charset="0"/>
              </a:rPr>
              <a:t>Старт получения эффектов </a:t>
            </a:r>
            <a:r>
              <a:rPr lang="ru-RU" sz="1400" b="0" dirty="0">
                <a:latin typeface="X5 Sans" panose="020B0403020203020204" pitchFamily="34" charset="0"/>
                <a:ea typeface="X5 Sans" panose="020B0403020203020204" pitchFamily="34" charset="0"/>
              </a:rPr>
              <a:t>– отложен до 4  квартала 2026г (время на устранение багов, пилотирование, обучение пользователей)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400" b="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b="0" dirty="0">
                <a:latin typeface="X5 Sans" panose="020B0403020203020204" pitchFamily="34" charset="0"/>
                <a:ea typeface="X5 Sans" panose="020B0403020203020204" pitchFamily="34" charset="0"/>
              </a:rPr>
              <a:t>При полном внедрении системы </a:t>
            </a:r>
            <a:r>
              <a:rPr lang="ru-RU" sz="1400" dirty="0">
                <a:latin typeface="X5 Sans" panose="020B0403020203020204" pitchFamily="34" charset="0"/>
                <a:ea typeface="X5 Sans" panose="020B0403020203020204" pitchFamily="34" charset="0"/>
              </a:rPr>
              <a:t>считаем, что 60% объектов получат реальный эффект снижения сроков</a:t>
            </a:r>
            <a:r>
              <a:rPr lang="ru-RU" sz="1400" b="0" dirty="0">
                <a:latin typeface="X5 Sans" panose="020B0403020203020204" pitchFamily="34" charset="0"/>
                <a:ea typeface="X5 Sans" panose="020B0403020203020204" pitchFamily="34" charset="0"/>
              </a:rPr>
              <a:t>, </a:t>
            </a:r>
            <a:r>
              <a:rPr lang="ru-RU" sz="1400" b="0" dirty="0" err="1">
                <a:latin typeface="X5 Sans" panose="020B0403020203020204" pitchFamily="34" charset="0"/>
                <a:ea typeface="X5 Sans" panose="020B0403020203020204" pitchFamily="34" charset="0"/>
              </a:rPr>
              <a:t>тк</a:t>
            </a:r>
            <a:r>
              <a:rPr lang="ru-RU" sz="1400" b="0" dirty="0">
                <a:latin typeface="X5 Sans" panose="020B0403020203020204" pitchFamily="34" charset="0"/>
                <a:ea typeface="X5 Sans" panose="020B0403020203020204" pitchFamily="34" charset="0"/>
              </a:rPr>
              <a:t> в процессе согласования сроки могут зависеть не только от технической составляющей</a:t>
            </a:r>
          </a:p>
        </p:txBody>
      </p:sp>
    </p:spTree>
    <p:extLst>
      <p:ext uri="{BB962C8B-B14F-4D97-AF65-F5344CB8AC3E}">
        <p14:creationId xmlns:p14="http://schemas.microsoft.com/office/powerpoint/2010/main" val="232790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3F0F4B8-963B-4FD9-39DD-B313E36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0" dirty="0"/>
              <a:t>ПРОЕКТ РЕШЕНИЯ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21EB40-3219-BFEF-5452-77B3805A4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9B68A75-31E2-94BD-9F80-322F0A430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561" y="1653476"/>
            <a:ext cx="7948905" cy="316001"/>
          </a:xfrm>
        </p:spPr>
        <p:txBody>
          <a:bodyPr/>
          <a:lstStyle/>
          <a:p>
            <a:r>
              <a:rPr lang="ru-RU" dirty="0"/>
              <a:t>Утвердить реализацию проекта «Портал развития» для ТСЧ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4EC7D12-99CE-23B7-4511-29234B3D97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575BBA5-5B8A-7764-3128-5A7F518CA7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562" y="2247527"/>
            <a:ext cx="7948906" cy="316001"/>
          </a:xfrm>
        </p:spPr>
        <p:txBody>
          <a:bodyPr/>
          <a:lstStyle/>
          <a:p>
            <a:r>
              <a:rPr lang="ru-RU" dirty="0">
                <a:solidFill>
                  <a:srgbClr val="191923"/>
                </a:solidFill>
                <a:ea typeface="X5 Sans" panose="020B0403020203020204" pitchFamily="34" charset="0"/>
                <a:cs typeface="Segoe UI Semibold" panose="020B0702040204020203" pitchFamily="34" charset="0"/>
              </a:rPr>
              <a:t>Утвердить концепцию проекта, дорожную карту  и подготовку материалов для выноса на ИК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C8B44F0-2D46-14AE-03D0-6E20C56998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58A3AB9-18EB-B644-BAAB-5CF42AFD6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8562" y="2832033"/>
            <a:ext cx="7045788" cy="316001"/>
          </a:xfrm>
        </p:spPr>
        <p:txBody>
          <a:bodyPr/>
          <a:lstStyle/>
          <a:p>
            <a:r>
              <a:rPr lang="ru-RU" dirty="0"/>
              <a:t>Утвердить предварительный бюджет проекта – 12 000 тыс. </a:t>
            </a:r>
            <a:r>
              <a:rPr lang="ru-RU" dirty="0" err="1"/>
              <a:t>руб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116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4">
            <a:extLst>
              <a:ext uri="{FF2B5EF4-FFF2-40B4-BE49-F238E27FC236}">
                <a16:creationId xmlns:a16="http://schemas.microsoft.com/office/drawing/2014/main" id="{483BF846-A9FC-4338-AF2A-ED84FCA892F2}"/>
              </a:ext>
            </a:extLst>
          </p:cNvPr>
          <p:cNvSpPr/>
          <p:nvPr/>
        </p:nvSpPr>
        <p:spPr>
          <a:xfrm>
            <a:off x="5989474" y="2769833"/>
            <a:ext cx="5429458" cy="3743794"/>
          </a:xfrm>
          <a:prstGeom prst="roundRect">
            <a:avLst>
              <a:gd name="adj" fmla="val 461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170D64-C02B-7626-0509-F834648C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95" y="476251"/>
            <a:ext cx="7826427" cy="613272"/>
          </a:xfrm>
        </p:spPr>
        <p:txBody>
          <a:bodyPr/>
          <a:lstStyle/>
          <a:p>
            <a:r>
              <a:rPr lang="ru-RU" sz="4000" b="0" dirty="0"/>
              <a:t>ЦЕЛЬ ПРОЕКТА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930BEF38-6B57-C3EF-EDFD-B88FA66DB307}"/>
              </a:ext>
            </a:extLst>
          </p:cNvPr>
          <p:cNvSpPr/>
          <p:nvPr/>
        </p:nvSpPr>
        <p:spPr>
          <a:xfrm>
            <a:off x="227024" y="2769833"/>
            <a:ext cx="5429458" cy="3743794"/>
          </a:xfrm>
          <a:prstGeom prst="roundRect">
            <a:avLst>
              <a:gd name="adj" fmla="val 461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135275E-0250-ED00-90D6-429C904DF9DD}"/>
              </a:ext>
            </a:extLst>
          </p:cNvPr>
          <p:cNvSpPr/>
          <p:nvPr/>
        </p:nvSpPr>
        <p:spPr>
          <a:xfrm>
            <a:off x="395700" y="2834645"/>
            <a:ext cx="5092105" cy="9443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rPr>
              <a:t>1. СОКРАЩЕНИЕ СРОКОВ СОГЛАСОВАНИЯ </a:t>
            </a:r>
            <a:r>
              <a:rPr lang="ru-RU" sz="1600" dirty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sym typeface="Wingdings" panose="05000000000000000000" pitchFamily="2" charset="2"/>
              </a:rPr>
              <a:t></a:t>
            </a:r>
            <a:r>
              <a:rPr lang="ru-RU" sz="1600" dirty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rPr>
              <a:t> ОТКРЫТИЯ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2F93E-DC8C-4897-0249-FE85D3C1A4EF}"/>
              </a:ext>
            </a:extLst>
          </p:cNvPr>
          <p:cNvSpPr txBox="1"/>
          <p:nvPr/>
        </p:nvSpPr>
        <p:spPr>
          <a:xfrm>
            <a:off x="98452" y="3875411"/>
            <a:ext cx="5300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400" dirty="0">
                <a:latin typeface="X5 Sans" panose="020B0403020203020204" pitchFamily="34" charset="0"/>
                <a:ea typeface="X5 Sans" panose="020B0403020203020204" pitchFamily="34" charset="0"/>
              </a:rPr>
              <a:t>Прозрачный автоматизированный процесс согласования </a:t>
            </a:r>
            <a:endParaRPr lang="en-US" sz="14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ru-RU" sz="14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400" dirty="0">
                <a:latin typeface="X5 Sans" panose="020B0403020203020204" pitchFamily="34" charset="0"/>
                <a:ea typeface="X5 Sans" panose="020B0403020203020204" pitchFamily="34" charset="0"/>
              </a:rPr>
              <a:t>Контроль </a:t>
            </a:r>
            <a:r>
              <a:rPr lang="en-US" sz="1400" dirty="0">
                <a:latin typeface="X5 Sans" panose="020B0403020203020204" pitchFamily="34" charset="0"/>
                <a:ea typeface="X5 Sans" panose="020B0403020203020204" pitchFamily="34" charset="0"/>
              </a:rPr>
              <a:t>SLA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ru-RU" sz="14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400" dirty="0">
                <a:latin typeface="X5 Sans" panose="020B0403020203020204" pitchFamily="34" charset="0"/>
                <a:ea typeface="X5 Sans" panose="020B0403020203020204" pitchFamily="34" charset="0"/>
              </a:rPr>
              <a:t>Снижение вероятности ошибок и потери информации.</a:t>
            </a:r>
          </a:p>
          <a:p>
            <a:pPr lvl="1"/>
            <a:endParaRPr lang="ru-RU" sz="1400" dirty="0">
              <a:latin typeface="X5 Sans" panose="020B0403020203020204" pitchFamily="34" charset="0"/>
              <a:ea typeface="X5 Sans" panose="020B0403020203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785ADA1-5507-1FEF-2A22-37617F0F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338" y="5394097"/>
            <a:ext cx="2095500" cy="14097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1CD5ADB-4EBD-D420-D4E2-CA420604E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638822"/>
            <a:ext cx="1199289" cy="1199289"/>
          </a:xfrm>
          <a:prstGeom prst="rect">
            <a:avLst/>
          </a:prstGeom>
        </p:spPr>
      </p:pic>
      <p:sp>
        <p:nvSpPr>
          <p:cNvPr id="18" name="Скругленный прямоугольник 7">
            <a:extLst>
              <a:ext uri="{FF2B5EF4-FFF2-40B4-BE49-F238E27FC236}">
                <a16:creationId xmlns:a16="http://schemas.microsoft.com/office/drawing/2014/main" id="{33A58EFC-A210-4D62-853D-DFFA56BBA709}"/>
              </a:ext>
            </a:extLst>
          </p:cNvPr>
          <p:cNvSpPr/>
          <p:nvPr/>
        </p:nvSpPr>
        <p:spPr>
          <a:xfrm>
            <a:off x="5933038" y="2834645"/>
            <a:ext cx="5171095" cy="9443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</a:rPr>
              <a:t>2. ЦЕНТРАЛИЗОВАННОЕ ХРАНЕНИЕ ДОКУМЕНТОВ ПО ОБЪЕКТАМ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EDE129-A8D9-413D-80BD-184CE94A09CA}"/>
              </a:ext>
            </a:extLst>
          </p:cNvPr>
          <p:cNvSpPr txBox="1"/>
          <p:nvPr/>
        </p:nvSpPr>
        <p:spPr>
          <a:xfrm>
            <a:off x="5933038" y="3910188"/>
            <a:ext cx="5013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400" dirty="0">
                <a:latin typeface="X5 Sans" panose="020B0403020203020204" pitchFamily="34" charset="0"/>
                <a:ea typeface="X5 Sans" panose="020B0403020203020204" pitchFamily="34" charset="0"/>
              </a:rPr>
              <a:t>Хранение и управление документами</a:t>
            </a:r>
          </a:p>
          <a:p>
            <a:pPr lvl="1"/>
            <a:endParaRPr lang="ru-RU" sz="14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400" dirty="0">
                <a:latin typeface="X5 Sans" panose="020B0403020203020204" pitchFamily="34" charset="0"/>
                <a:ea typeface="X5 Sans" panose="020B0403020203020204" pitchFamily="34" charset="0"/>
              </a:rPr>
              <a:t>Формирование отчетности по данным в системе</a:t>
            </a:r>
          </a:p>
        </p:txBody>
      </p:sp>
      <p:sp>
        <p:nvSpPr>
          <p:cNvPr id="13" name="Скругленный прямоугольник 3">
            <a:extLst>
              <a:ext uri="{FF2B5EF4-FFF2-40B4-BE49-F238E27FC236}">
                <a16:creationId xmlns:a16="http://schemas.microsoft.com/office/drawing/2014/main" id="{41E56FB9-2CC1-43A4-BE71-DC1E370F9D47}"/>
              </a:ext>
            </a:extLst>
          </p:cNvPr>
          <p:cNvSpPr/>
          <p:nvPr/>
        </p:nvSpPr>
        <p:spPr>
          <a:xfrm>
            <a:off x="227024" y="1402672"/>
            <a:ext cx="11135472" cy="1221444"/>
          </a:xfrm>
          <a:prstGeom prst="roundRect">
            <a:avLst>
              <a:gd name="adj" fmla="val 41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1D2613-1CD9-49D9-B7F0-47D231B8ECCE}"/>
              </a:ext>
            </a:extLst>
          </p:cNvPr>
          <p:cNvSpPr txBox="1"/>
          <p:nvPr/>
        </p:nvSpPr>
        <p:spPr>
          <a:xfrm>
            <a:off x="0" y="1689091"/>
            <a:ext cx="113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  <a:latin typeface="X5 Sans Medium" panose="020B0503020203020204" pitchFamily="34" charset="0"/>
                <a:ea typeface="X5 Sans Medium" panose="020B0503020203020204" pitchFamily="34" charset="0"/>
              </a:rPr>
              <a:t>Внедрение системы управления проектами для автоматизации процесса согласования всех этапов запуска магазина </a:t>
            </a:r>
          </a:p>
        </p:txBody>
      </p:sp>
    </p:spTree>
    <p:extLst>
      <p:ext uri="{BB962C8B-B14F-4D97-AF65-F5344CB8AC3E}">
        <p14:creationId xmlns:p14="http://schemas.microsoft.com/office/powerpoint/2010/main" val="165552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534E28D-813B-4EDC-CFA5-5921A95E374E}"/>
              </a:ext>
            </a:extLst>
          </p:cNvPr>
          <p:cNvSpPr/>
          <p:nvPr/>
        </p:nvSpPr>
        <p:spPr>
          <a:xfrm>
            <a:off x="194687" y="937944"/>
            <a:ext cx="4514443" cy="5768876"/>
          </a:xfrm>
          <a:prstGeom prst="roundRect">
            <a:avLst>
              <a:gd name="adj" fmla="val 31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A2332-B668-F354-6873-34BF348E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91" y="222647"/>
            <a:ext cx="4284237" cy="566738"/>
          </a:xfrm>
        </p:spPr>
        <p:txBody>
          <a:bodyPr/>
          <a:lstStyle/>
          <a:p>
            <a:r>
              <a:rPr lang="en-US" sz="4000" b="0" dirty="0"/>
              <a:t>AS IS</a:t>
            </a:r>
            <a:endParaRPr lang="ru-RU" sz="40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6471A-E09E-FC06-5EE8-100C0B40B72A}"/>
              </a:ext>
            </a:extLst>
          </p:cNvPr>
          <p:cNvSpPr txBox="1"/>
          <p:nvPr/>
        </p:nvSpPr>
        <p:spPr>
          <a:xfrm>
            <a:off x="260430" y="1003042"/>
            <a:ext cx="446510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Процесс согласования документов и бюджетов полностью </a:t>
            </a:r>
            <a:r>
              <a:rPr lang="ru-RU" sz="1200" b="1" dirty="0">
                <a:solidFill>
                  <a:srgbClr val="FF000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проходит в почте</a:t>
            </a: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, ручная сверка параметров</a:t>
            </a:r>
          </a:p>
          <a:p>
            <a:pPr marL="457200" indent="-457200">
              <a:buAutoNum type="arabicPeriod"/>
            </a:pPr>
            <a:endParaRPr lang="ru-RU" sz="12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200" b="1" dirty="0">
                <a:solidFill>
                  <a:srgbClr val="FF000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Отсутствует прозрачность </a:t>
            </a: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процесса – историю согласования видят только участники переписки</a:t>
            </a:r>
          </a:p>
          <a:p>
            <a:pPr marL="457200" indent="-457200">
              <a:buAutoNum type="arabicPeriod"/>
            </a:pPr>
            <a:endParaRPr lang="ru-RU" sz="12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200" b="1" dirty="0">
                <a:solidFill>
                  <a:srgbClr val="FF000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Отсутствует общее хранилище</a:t>
            </a:r>
            <a:r>
              <a:rPr lang="ru-RU" sz="1200" dirty="0">
                <a:solidFill>
                  <a:srgbClr val="FF000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 </a:t>
            </a: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итоговых документов</a:t>
            </a:r>
          </a:p>
          <a:p>
            <a:pPr marL="457200" indent="-457200">
              <a:buAutoNum type="arabicPeriod"/>
            </a:pPr>
            <a:endParaRPr lang="ru-RU" sz="12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200" b="1" dirty="0">
                <a:solidFill>
                  <a:srgbClr val="FF000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Отсутствие возможности анализа </a:t>
            </a:r>
            <a:r>
              <a:rPr lang="en-US" sz="1200" b="1" dirty="0">
                <a:solidFill>
                  <a:srgbClr val="FF000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SLA</a:t>
            </a:r>
          </a:p>
          <a:p>
            <a:pPr marL="457200" indent="-457200">
              <a:buAutoNum type="arabicPeriod"/>
            </a:pPr>
            <a:endParaRPr lang="en-US" sz="12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200" b="1" dirty="0">
                <a:solidFill>
                  <a:srgbClr val="FF000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Ошибки при согласовании </a:t>
            </a: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из-за отсутствия единой системы – неверно прикрепленные документы, путаница в итоговых согласованных версиях документа</a:t>
            </a:r>
          </a:p>
          <a:p>
            <a:pPr marL="457200" indent="-457200">
              <a:buAutoNum type="arabicPeriod"/>
            </a:pPr>
            <a:endParaRPr lang="ru-RU" sz="12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2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Отсутствует необходимость обучения </a:t>
            </a: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сотрудников работе в системах</a:t>
            </a:r>
            <a:endParaRPr lang="en-US" sz="12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endParaRPr lang="ru-RU" sz="12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Процесс согласования </a:t>
            </a:r>
            <a:r>
              <a:rPr lang="ru-RU" sz="12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не привязан к технической исправности</a:t>
            </a:r>
            <a:r>
              <a:rPr lang="ru-RU" sz="1200" dirty="0">
                <a:latin typeface="X5 Sans" panose="020B0403020203020204" pitchFamily="34" charset="0"/>
                <a:ea typeface="X5 Sans" panose="020B0403020203020204" pitchFamily="34" charset="0"/>
              </a:rPr>
              <a:t> систем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513AC8-1A65-4DAE-B3A5-91C7D530F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7" y="197962"/>
            <a:ext cx="6820251" cy="40578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C4064A-8AA8-4A23-A6B2-A041FE48D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73" y="3289117"/>
            <a:ext cx="7125066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2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8">
            <a:extLst>
              <a:ext uri="{FF2B5EF4-FFF2-40B4-BE49-F238E27FC236}">
                <a16:creationId xmlns:a16="http://schemas.microsoft.com/office/drawing/2014/main" id="{350DC264-7878-4044-805C-2686610D312A}"/>
              </a:ext>
            </a:extLst>
          </p:cNvPr>
          <p:cNvSpPr/>
          <p:nvPr/>
        </p:nvSpPr>
        <p:spPr>
          <a:xfrm>
            <a:off x="292545" y="785366"/>
            <a:ext cx="11730331" cy="5634538"/>
          </a:xfrm>
          <a:prstGeom prst="roundRect">
            <a:avLst>
              <a:gd name="adj" fmla="val 31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X5 Sans" panose="020B040302020302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9C40C92-E2E0-4ADD-9D13-8D08D2F6436A}"/>
              </a:ext>
            </a:extLst>
          </p:cNvPr>
          <p:cNvSpPr txBox="1">
            <a:spLocks/>
          </p:cNvSpPr>
          <p:nvPr/>
        </p:nvSpPr>
        <p:spPr>
          <a:xfrm>
            <a:off x="292962" y="218628"/>
            <a:ext cx="4284237" cy="5667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r>
              <a:rPr lang="en-US" sz="4000" b="0" dirty="0"/>
              <a:t>TO BE</a:t>
            </a:r>
            <a:endParaRPr lang="ru-RU" sz="4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C793E-14B8-4D42-9D20-5CAA28A9802E}"/>
              </a:ext>
            </a:extLst>
          </p:cNvPr>
          <p:cNvSpPr txBox="1"/>
          <p:nvPr/>
        </p:nvSpPr>
        <p:spPr>
          <a:xfrm>
            <a:off x="346245" y="1315022"/>
            <a:ext cx="1149951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1500" dirty="0">
                <a:latin typeface="X5 Sans" panose="020B0403020203020204" pitchFamily="34" charset="0"/>
                <a:ea typeface="X5 Sans" panose="020B0403020203020204" pitchFamily="34" charset="0"/>
              </a:rPr>
              <a:t>Создание проекта на Портале </a:t>
            </a:r>
            <a:r>
              <a:rPr lang="ru-RU" sz="15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автоматически по данным из ГИС</a:t>
            </a:r>
          </a:p>
          <a:p>
            <a:pPr marL="457200" indent="-457200">
              <a:buAutoNum type="arabicPeriod"/>
            </a:pPr>
            <a:endParaRPr lang="ru-RU" sz="15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5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Прозрачность процесса</a:t>
            </a:r>
            <a:r>
              <a:rPr lang="ru-RU" sz="1500" dirty="0">
                <a:latin typeface="X5 Sans" panose="020B0403020203020204" pitchFamily="34" charset="0"/>
                <a:ea typeface="X5 Sans" panose="020B0403020203020204" pitchFamily="34" charset="0"/>
              </a:rPr>
              <a:t> – история согласования не теряется при смене исполнителей, хранится в системе</a:t>
            </a:r>
          </a:p>
          <a:p>
            <a:pPr marL="457200" indent="-457200">
              <a:buAutoNum type="arabicPeriod"/>
            </a:pPr>
            <a:endParaRPr lang="ru-RU" sz="15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500" dirty="0">
                <a:latin typeface="X5 Sans" panose="020B0403020203020204" pitchFamily="34" charset="0"/>
                <a:ea typeface="X5 Sans" panose="020B0403020203020204" pitchFamily="34" charset="0"/>
              </a:rPr>
              <a:t>Появляется </a:t>
            </a:r>
            <a:r>
              <a:rPr lang="ru-RU" sz="15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общее хранилище </a:t>
            </a:r>
            <a:r>
              <a:rPr lang="ru-RU" sz="1500" dirty="0">
                <a:latin typeface="X5 Sans" panose="020B0403020203020204" pitchFamily="34" charset="0"/>
                <a:ea typeface="X5 Sans" panose="020B0403020203020204" pitchFamily="34" charset="0"/>
              </a:rPr>
              <a:t>итоговых версий документов и бюджетов</a:t>
            </a:r>
          </a:p>
          <a:p>
            <a:pPr marL="457200" indent="-457200">
              <a:buAutoNum type="arabicPeriod"/>
            </a:pPr>
            <a:endParaRPr lang="ru-RU" sz="15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5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Возможность анализа </a:t>
            </a:r>
            <a:r>
              <a:rPr lang="en-US" sz="15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SLA</a:t>
            </a:r>
            <a:endParaRPr lang="en-US" sz="15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endParaRPr lang="en-US" sz="15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5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Минимизация человеческого фактора </a:t>
            </a:r>
            <a:r>
              <a:rPr lang="ru-RU" sz="1500" dirty="0">
                <a:latin typeface="X5 Sans" panose="020B0403020203020204" pitchFamily="34" charset="0"/>
                <a:ea typeface="X5 Sans" panose="020B0403020203020204" pitchFamily="34" charset="0"/>
              </a:rPr>
              <a:t>при пересылке/вложении документов между участниками процесса</a:t>
            </a:r>
          </a:p>
          <a:p>
            <a:pPr marL="457200" indent="-457200">
              <a:buAutoNum type="arabicPeriod"/>
            </a:pPr>
            <a:endParaRPr lang="ru-RU" sz="15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5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Бесшовный процесс интеграции с ГИС</a:t>
            </a:r>
          </a:p>
          <a:p>
            <a:pPr marL="457200" indent="-457200">
              <a:buAutoNum type="arabicPeriod"/>
            </a:pPr>
            <a:endParaRPr lang="ru-RU" sz="15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AutoNum type="arabicPeriod"/>
            </a:pPr>
            <a:r>
              <a:rPr lang="ru-RU" sz="1500" b="1" dirty="0">
                <a:solidFill>
                  <a:srgbClr val="00B05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Автоматическое формирование </a:t>
            </a:r>
            <a:r>
              <a:rPr lang="ru-RU" sz="1500" dirty="0">
                <a:latin typeface="X5 Sans" panose="020B0403020203020204" pitchFamily="34" charset="0"/>
                <a:ea typeface="X5 Sans" panose="020B0403020203020204" pitchFamily="34" charset="0"/>
              </a:rPr>
              <a:t>Презентации в ГИС по факту согласований документов </a:t>
            </a:r>
          </a:p>
          <a:p>
            <a:pPr marL="457200" indent="-457200">
              <a:buAutoNum type="arabicPeriod"/>
            </a:pPr>
            <a:endParaRPr lang="ru-RU" sz="15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ru-RU" sz="1500" b="1" dirty="0">
                <a:solidFill>
                  <a:srgbClr val="FF000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Необходимость обучения сотрудников</a:t>
            </a:r>
            <a:r>
              <a:rPr lang="ru-RU" sz="1500" dirty="0">
                <a:latin typeface="X5 Sans" panose="020B0403020203020204" pitchFamily="34" charset="0"/>
                <a:ea typeface="X5 Sans" panose="020B0403020203020204" pitchFamily="34" charset="0"/>
              </a:rPr>
              <a:t> работе в системе</a:t>
            </a:r>
          </a:p>
          <a:p>
            <a:endParaRPr lang="ru-RU" sz="1500" dirty="0">
              <a:latin typeface="X5 Sans" panose="020B0403020203020204" pitchFamily="34" charset="0"/>
              <a:ea typeface="X5 Sans" panose="020B0403020203020204" pitchFamily="34" charset="0"/>
            </a:endParaRPr>
          </a:p>
          <a:p>
            <a:r>
              <a:rPr lang="ru-RU" sz="1500" b="1" dirty="0">
                <a:solidFill>
                  <a:srgbClr val="FF0000"/>
                </a:solidFill>
                <a:latin typeface="X5 Sans" panose="020B0403020203020204" pitchFamily="34" charset="0"/>
                <a:ea typeface="X5 Sans" panose="020B0403020203020204" pitchFamily="34" charset="0"/>
              </a:rPr>
              <a:t>9.     Необходимость контроля технической исправности системы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B3EE68-0C20-4ECD-B170-B8EF9D106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1561" y="5298857"/>
            <a:ext cx="1997894" cy="14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5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9C40C92-E2E0-4ADD-9D13-8D08D2F6436A}"/>
              </a:ext>
            </a:extLst>
          </p:cNvPr>
          <p:cNvSpPr txBox="1">
            <a:spLocks/>
          </p:cNvSpPr>
          <p:nvPr/>
        </p:nvSpPr>
        <p:spPr>
          <a:xfrm>
            <a:off x="275207" y="183118"/>
            <a:ext cx="7359589" cy="5667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r>
              <a:rPr lang="ru-RU" sz="4000" b="0" dirty="0"/>
              <a:t>ВИЗУАЛИЗАЦИЯ ПОРТАЛА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BAE59-7B03-49EE-B876-9DF2027F9EBB}"/>
              </a:ext>
            </a:extLst>
          </p:cNvPr>
          <p:cNvSpPr txBox="1"/>
          <p:nvPr/>
        </p:nvSpPr>
        <p:spPr>
          <a:xfrm>
            <a:off x="275207" y="749856"/>
            <a:ext cx="3903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Стартовая страница Пользователя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3BB10B-CAE5-4880-B6FB-CCB1E5A47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91" y="1217343"/>
            <a:ext cx="9163171" cy="55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6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9C40C92-E2E0-4ADD-9D13-8D08D2F6436A}"/>
              </a:ext>
            </a:extLst>
          </p:cNvPr>
          <p:cNvSpPr txBox="1">
            <a:spLocks/>
          </p:cNvSpPr>
          <p:nvPr/>
        </p:nvSpPr>
        <p:spPr>
          <a:xfrm>
            <a:off x="275207" y="183118"/>
            <a:ext cx="7359589" cy="5667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r>
              <a:rPr lang="ru-RU" sz="4000" b="0" dirty="0"/>
              <a:t>ВИЗУАЛИЗАЦИЯ ПОРТАЛА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81D06-2077-4C16-8367-8D5B65D3937B}"/>
              </a:ext>
            </a:extLst>
          </p:cNvPr>
          <p:cNvSpPr txBox="1"/>
          <p:nvPr/>
        </p:nvSpPr>
        <p:spPr>
          <a:xfrm>
            <a:off x="275207" y="749856"/>
            <a:ext cx="210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Карточка проекта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6C0F0C-047E-4CF9-B16D-4E1077254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3" y="1149966"/>
            <a:ext cx="8826187" cy="55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8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9C40C92-E2E0-4ADD-9D13-8D08D2F6436A}"/>
              </a:ext>
            </a:extLst>
          </p:cNvPr>
          <p:cNvSpPr txBox="1">
            <a:spLocks/>
          </p:cNvSpPr>
          <p:nvPr/>
        </p:nvSpPr>
        <p:spPr>
          <a:xfrm>
            <a:off x="275207" y="183118"/>
            <a:ext cx="7359589" cy="5667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r>
              <a:rPr lang="ru-RU" sz="4000" b="0" dirty="0"/>
              <a:t>ВИЗУАЛИЗАЦИЯ ПОРТАЛА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0C6AE-E9B7-43ED-A6BA-E13422C4A121}"/>
              </a:ext>
            </a:extLst>
          </p:cNvPr>
          <p:cNvSpPr txBox="1"/>
          <p:nvPr/>
        </p:nvSpPr>
        <p:spPr>
          <a:xfrm>
            <a:off x="275207" y="749856"/>
            <a:ext cx="1881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График проекта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51B41E-8A20-409D-81AF-053C489EF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95" y="1149966"/>
            <a:ext cx="8784359" cy="55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61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9C40C92-E2E0-4ADD-9D13-8D08D2F6436A}"/>
              </a:ext>
            </a:extLst>
          </p:cNvPr>
          <p:cNvSpPr txBox="1">
            <a:spLocks/>
          </p:cNvSpPr>
          <p:nvPr/>
        </p:nvSpPr>
        <p:spPr>
          <a:xfrm>
            <a:off x="275207" y="183118"/>
            <a:ext cx="7359589" cy="5667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X5 Sans Medium" panose="020B0503020203020204" pitchFamily="34" charset="0"/>
                <a:ea typeface="X5 Sans Medium" panose="020B0503020203020204" pitchFamily="34" charset="0"/>
                <a:cs typeface="+mj-cs"/>
              </a:defRPr>
            </a:lvl1pPr>
          </a:lstStyle>
          <a:p>
            <a:r>
              <a:rPr lang="ru-RU" sz="4000" b="0" dirty="0"/>
              <a:t>ВИЗУАЛИЗАЦИЯ ПОРТАЛА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EB765-7A89-4748-AF56-92F722C5BE0A}"/>
              </a:ext>
            </a:extLst>
          </p:cNvPr>
          <p:cNvSpPr txBox="1"/>
          <p:nvPr/>
        </p:nvSpPr>
        <p:spPr>
          <a:xfrm>
            <a:off x="275207" y="749856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Задача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76658F-4E75-46EB-8BC5-615A503FA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44" y="865108"/>
            <a:ext cx="9536531" cy="58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8427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ые слайды">
  <a:themeElements>
    <a:clrScheme name="Чижик color palette ">
      <a:dk1>
        <a:srgbClr val="000000"/>
      </a:dk1>
      <a:lt1>
        <a:srgbClr val="FFFFFF"/>
      </a:lt1>
      <a:dk2>
        <a:srgbClr val="2F3045"/>
      </a:dk2>
      <a:lt2>
        <a:srgbClr val="F7F7F6"/>
      </a:lt2>
      <a:accent1>
        <a:srgbClr val="FFD900"/>
      </a:accent1>
      <a:accent2>
        <a:srgbClr val="5FAE2C"/>
      </a:accent2>
      <a:accent3>
        <a:srgbClr val="E6AB3C"/>
      </a:accent3>
      <a:accent4>
        <a:srgbClr val="5EC1EC"/>
      </a:accent4>
      <a:accent5>
        <a:srgbClr val="E069A6"/>
      </a:accent5>
      <a:accent6>
        <a:srgbClr val="E31E24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главление">
  <a:themeElements>
    <a:clrScheme name="Чижик color palette ">
      <a:dk1>
        <a:srgbClr val="000000"/>
      </a:dk1>
      <a:lt1>
        <a:srgbClr val="FFFFFF"/>
      </a:lt1>
      <a:dk2>
        <a:srgbClr val="2F3045"/>
      </a:dk2>
      <a:lt2>
        <a:srgbClr val="F7F7F6"/>
      </a:lt2>
      <a:accent1>
        <a:srgbClr val="FFD900"/>
      </a:accent1>
      <a:accent2>
        <a:srgbClr val="5FAE2C"/>
      </a:accent2>
      <a:accent3>
        <a:srgbClr val="E6AB3C"/>
      </a:accent3>
      <a:accent4>
        <a:srgbClr val="5EC1EC"/>
      </a:accent4>
      <a:accent5>
        <a:srgbClr val="E069A6"/>
      </a:accent5>
      <a:accent6>
        <a:srgbClr val="E31E24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554</Words>
  <Application>Microsoft Macintosh PowerPoint</Application>
  <PresentationFormat>Широкоэкранный</PresentationFormat>
  <Paragraphs>137</Paragraphs>
  <Slides>12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Fact Compressed Bold</vt:lpstr>
      <vt:lpstr>Wingdings</vt:lpstr>
      <vt:lpstr>X5 Sans</vt:lpstr>
      <vt:lpstr>X5 Sans Medium</vt:lpstr>
      <vt:lpstr>Титульные слайды</vt:lpstr>
      <vt:lpstr>Оглавление</vt:lpstr>
      <vt:lpstr>Портал Развития</vt:lpstr>
      <vt:lpstr>ПРОЕКТ РЕШЕНИЯ</vt:lpstr>
      <vt:lpstr>ЦЕЛЬ ПРОЕКТА</vt:lpstr>
      <vt:lpstr>AS IS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ДОРОЖНАЯ КАРТА</vt:lpstr>
      <vt:lpstr>ЭФФЕКТЫ</vt:lpstr>
      <vt:lpstr>ЭФФЕКТЫ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Syusyukalo, Anastasiya</dc:creator>
  <cp:lastModifiedBy>Valeriy.Izvekov</cp:lastModifiedBy>
  <cp:revision>77</cp:revision>
  <dcterms:created xsi:type="dcterms:W3CDTF">2025-10-21T13:16:24Z</dcterms:created>
  <dcterms:modified xsi:type="dcterms:W3CDTF">2025-11-19T15:17:50Z</dcterms:modified>
</cp:coreProperties>
</file>